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64" r:id="rId11"/>
    <p:sldId id="268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D0EC1B-D619-7061-F0FD-58E35CFB182F}" v="848" dt="2024-04-02T18:47:05.215"/>
    <p1510:client id="{9FE61DCB-BA60-CCEA-454C-1EDF4DFBFBF2}" v="7" dt="2024-04-01T15:00:19.455"/>
    <p1510:client id="{E29E72D5-8EB7-616F-4C35-F30F382F53D2}" v="786" dt="2024-04-01T15:52:38.4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1629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234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816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230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028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565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05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72588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74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392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895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Tuesday, April 2,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5228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npy.org/doc/html/index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997061E-3447-40AF-B361-EE5D7E3864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32325" y="900967"/>
            <a:ext cx="7008812" cy="2663729"/>
          </a:xfrm>
        </p:spPr>
        <p:txBody>
          <a:bodyPr anchor="b">
            <a:normAutofit/>
          </a:bodyPr>
          <a:lstStyle/>
          <a:p>
            <a:pPr algn="ctr"/>
            <a:r>
              <a:rPr lang="en-US" sz="8000"/>
              <a:t>RIGHTS-QUEST</a:t>
            </a:r>
            <a:br>
              <a:rPr lang="en-US" sz="8000"/>
            </a:br>
            <a:r>
              <a:rPr lang="en-US" sz="2800"/>
              <a:t>FIRST MINI-PROJECT REVIEW</a:t>
            </a:r>
            <a:br>
              <a:rPr lang="en-US" sz="2800"/>
            </a:br>
            <a:endParaRPr lang="en-US" sz="2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67325" y="3946674"/>
            <a:ext cx="6373812" cy="2332742"/>
          </a:xfr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sz="1800">
                <a:solidFill>
                  <a:srgbClr val="FFFFFF">
                    <a:alpha val="80000"/>
                  </a:srgbClr>
                </a:solidFill>
                <a:latin typeface="Times New Roman"/>
                <a:ea typeface="Source Sans Pro"/>
                <a:cs typeface="Times New Roman"/>
              </a:rPr>
              <a:t>Presented By:</a:t>
            </a:r>
          </a:p>
          <a:p>
            <a:r>
              <a:rPr lang="en-US" sz="1800">
                <a:latin typeface="Times New Roman"/>
                <a:ea typeface="+mn-lt"/>
                <a:cs typeface="+mn-lt"/>
              </a:rPr>
              <a:t>Albert Trovan Fernandez (SJC21CS018)</a:t>
            </a:r>
            <a:endParaRPr lang="en-US" sz="1800">
              <a:solidFill>
                <a:srgbClr val="FFFFFF">
                  <a:alpha val="60000"/>
                </a:srgbClr>
              </a:solidFill>
              <a:latin typeface="Times New Roman"/>
              <a:ea typeface="+mn-lt"/>
              <a:cs typeface="+mn-lt"/>
            </a:endParaRPr>
          </a:p>
          <a:p>
            <a:r>
              <a:rPr lang="en-US" sz="1800">
                <a:latin typeface="Times New Roman"/>
                <a:ea typeface="+mn-lt"/>
                <a:cs typeface="+mn-lt"/>
              </a:rPr>
              <a:t>Arun S Thomas (SJC21CS034)</a:t>
            </a:r>
            <a:endParaRPr lang="en-US" sz="1800">
              <a:solidFill>
                <a:srgbClr val="FFFFFF">
                  <a:alpha val="60000"/>
                </a:srgbClr>
              </a:solidFill>
              <a:latin typeface="Times New Roman"/>
              <a:ea typeface="+mn-lt"/>
              <a:cs typeface="+mn-lt"/>
            </a:endParaRPr>
          </a:p>
          <a:p>
            <a:r>
              <a:rPr lang="en-US" sz="1800">
                <a:latin typeface="Times New Roman"/>
                <a:ea typeface="+mn-lt"/>
                <a:cs typeface="+mn-lt"/>
              </a:rPr>
              <a:t>Christin Sunny (SJC21CS044) </a:t>
            </a:r>
            <a:endParaRPr lang="en-US" sz="1800">
              <a:solidFill>
                <a:srgbClr val="FFFFFF">
                  <a:alpha val="60000"/>
                </a:srgbClr>
              </a:solidFill>
              <a:latin typeface="Times New Roman"/>
              <a:ea typeface="+mn-lt"/>
              <a:cs typeface="+mn-lt"/>
            </a:endParaRPr>
          </a:p>
          <a:p>
            <a:r>
              <a:rPr lang="en-US" sz="1800">
                <a:latin typeface="Times New Roman"/>
                <a:ea typeface="+mn-lt"/>
                <a:cs typeface="+mn-lt"/>
              </a:rPr>
              <a:t>Danny M. Paul (SJC21CS045)</a:t>
            </a:r>
            <a:endParaRPr lang="en-US" sz="1800">
              <a:solidFill>
                <a:srgbClr val="FFFFFF">
                  <a:alpha val="60000"/>
                </a:srgbClr>
              </a:solidFill>
              <a:latin typeface="Times New Roman"/>
              <a:ea typeface="Source Sans Pro"/>
              <a:cs typeface="Times New Roman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9852CF9-0BB2-4896-8B33-ADF9E59B4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16718" y="856763"/>
            <a:ext cx="1468514" cy="1521012"/>
            <a:chOff x="5236793" y="2432482"/>
            <a:chExt cx="1468514" cy="1521012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E79CA92F-265C-4597-89CB-329767328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D9A45552-B7CA-4E93-939E-352BEBA71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8D7B6E7F-9785-434F-B05B-E972A1773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9659A3D4-9896-4F11-9112-6C5E0390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45746" y="1659500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0D25812-D4C9-48D5-8E64-65C4BB42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0176" y="3037220"/>
            <a:ext cx="3960000" cy="2696065"/>
            <a:chOff x="3433290" y="8649159"/>
            <a:chExt cx="3960000" cy="2696065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F0EA802-54E3-4D3B-9253-112BE1342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3685353" y="9468714"/>
              <a:ext cx="3707937" cy="1853969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BBC533-5FA8-430D-837D-70DD9EC00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3565739" y="9180381"/>
              <a:ext cx="3707937" cy="216484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381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56FEF69-54B2-43E1-84AA-F798608417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3792781" y="10251719"/>
              <a:ext cx="214196" cy="933178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98519AB-CAAE-4D25-8B45-03A802C87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754832" y="8289668"/>
              <a:ext cx="214196" cy="933178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557039-48AC-904C-F9B6-CB07ED5A2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924902"/>
            <a:ext cx="8281987" cy="1333057"/>
          </a:xfrm>
        </p:spPr>
        <p:txBody>
          <a:bodyPr wrap="square" anchor="t">
            <a:normAutofit/>
          </a:bodyPr>
          <a:lstStyle/>
          <a:p>
            <a:r>
              <a:rPr lang="en-US"/>
              <a:t>Module Description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04E6BD3-B518-46A4-9CC0-30D095552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9157" y="158455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31FBE92-3FC2-48E4-874B-A5273A042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0526" y="2488515"/>
            <a:ext cx="1262947" cy="1335600"/>
            <a:chOff x="2678417" y="2427951"/>
            <a:chExt cx="1262947" cy="1335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F7C333A-2381-4657-ACDA-47654B21F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4A5CCC1-7BBD-4F00-82CF-C7683D9FF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A0DAEA90-11E9-4069-BC2C-6F65C6C1C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600937" y="4090109"/>
            <a:ext cx="3682485" cy="1853969"/>
          </a:xfrm>
          <a:custGeom>
            <a:avLst/>
            <a:gdLst>
              <a:gd name="connsiteX0" fmla="*/ 3682485 w 3682485"/>
              <a:gd name="connsiteY0" fmla="*/ 1853969 h 1853969"/>
              <a:gd name="connsiteX1" fmla="*/ 2755500 w 3682485"/>
              <a:gd name="connsiteY1" fmla="*/ 1853969 h 1853969"/>
              <a:gd name="connsiteX2" fmla="*/ 1828517 w 3682485"/>
              <a:gd name="connsiteY2" fmla="*/ 926985 h 1853969"/>
              <a:gd name="connsiteX3" fmla="*/ 901534 w 3682485"/>
              <a:gd name="connsiteY3" fmla="*/ 1853969 h 1853969"/>
              <a:gd name="connsiteX4" fmla="*/ 293606 w 3682485"/>
              <a:gd name="connsiteY4" fmla="*/ 1853969 h 1853969"/>
              <a:gd name="connsiteX5" fmla="*/ 0 w 3682485"/>
              <a:gd name="connsiteY5" fmla="*/ 1560363 h 1853969"/>
              <a:gd name="connsiteX6" fmla="*/ 12215 w 3682485"/>
              <a:gd name="connsiteY6" fmla="*/ 1480329 h 1853969"/>
              <a:gd name="connsiteX7" fmla="*/ 1828517 w 3682485"/>
              <a:gd name="connsiteY7" fmla="*/ 0 h 1853969"/>
              <a:gd name="connsiteX8" fmla="*/ 3682485 w 3682485"/>
              <a:gd name="connsiteY8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82485" h="1853969">
                <a:moveTo>
                  <a:pt x="3682485" y="1853969"/>
                </a:moveTo>
                <a:lnTo>
                  <a:pt x="2755500" y="1853969"/>
                </a:lnTo>
                <a:cubicBezTo>
                  <a:pt x="2755500" y="1342010"/>
                  <a:pt x="2340476" y="926985"/>
                  <a:pt x="1828517" y="926985"/>
                </a:cubicBezTo>
                <a:cubicBezTo>
                  <a:pt x="1316558" y="926985"/>
                  <a:pt x="901534" y="1342010"/>
                  <a:pt x="901534" y="1853969"/>
                </a:cubicBezTo>
                <a:lnTo>
                  <a:pt x="293606" y="1853969"/>
                </a:lnTo>
                <a:lnTo>
                  <a:pt x="0" y="1560363"/>
                </a:lnTo>
                <a:lnTo>
                  <a:pt x="12215" y="1480329"/>
                </a:lnTo>
                <a:cubicBezTo>
                  <a:pt x="185091" y="635508"/>
                  <a:pt x="932589" y="0"/>
                  <a:pt x="1828517" y="0"/>
                </a:cubicBezTo>
                <a:cubicBezTo>
                  <a:pt x="2852434" y="0"/>
                  <a:pt x="3682485" y="830051"/>
                  <a:pt x="368248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508000" dist="101600" dir="96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E0E8189B-747E-48AE-99A9-1BEE68012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711129" y="3843994"/>
            <a:ext cx="3644147" cy="2149759"/>
          </a:xfrm>
          <a:custGeom>
            <a:avLst/>
            <a:gdLst>
              <a:gd name="connsiteX0" fmla="*/ 3644147 w 3644147"/>
              <a:gd name="connsiteY0" fmla="*/ 2149759 h 2149759"/>
              <a:gd name="connsiteX1" fmla="*/ 2717163 w 3644147"/>
              <a:gd name="connsiteY1" fmla="*/ 2149759 h 2149759"/>
              <a:gd name="connsiteX2" fmla="*/ 1790179 w 3644147"/>
              <a:gd name="connsiteY2" fmla="*/ 1074881 h 2149759"/>
              <a:gd name="connsiteX3" fmla="*/ 863196 w 3644147"/>
              <a:gd name="connsiteY3" fmla="*/ 2149759 h 2149759"/>
              <a:gd name="connsiteX4" fmla="*/ 551057 w 3644147"/>
              <a:gd name="connsiteY4" fmla="*/ 2149759 h 2149759"/>
              <a:gd name="connsiteX5" fmla="*/ 0 w 3644147"/>
              <a:gd name="connsiteY5" fmla="*/ 1598702 h 2149759"/>
              <a:gd name="connsiteX6" fmla="*/ 19562 w 3644147"/>
              <a:gd name="connsiteY6" fmla="*/ 1510486 h 2149759"/>
              <a:gd name="connsiteX7" fmla="*/ 1790179 w 3644147"/>
              <a:gd name="connsiteY7" fmla="*/ 0 h 2149759"/>
              <a:gd name="connsiteX8" fmla="*/ 3644147 w 3644147"/>
              <a:gd name="connsiteY8" fmla="*/ 2149759 h 214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44147" h="2149759">
                <a:moveTo>
                  <a:pt x="3644147" y="2149759"/>
                </a:moveTo>
                <a:lnTo>
                  <a:pt x="2717163" y="2149759"/>
                </a:lnTo>
                <a:cubicBezTo>
                  <a:pt x="2717162" y="1556120"/>
                  <a:pt x="2302138" y="1074880"/>
                  <a:pt x="1790179" y="1074881"/>
                </a:cubicBezTo>
                <a:cubicBezTo>
                  <a:pt x="1278220" y="1074880"/>
                  <a:pt x="863196" y="1556119"/>
                  <a:pt x="863196" y="2149759"/>
                </a:cubicBezTo>
                <a:lnTo>
                  <a:pt x="551057" y="2149759"/>
                </a:lnTo>
                <a:lnTo>
                  <a:pt x="0" y="1598702"/>
                </a:lnTo>
                <a:lnTo>
                  <a:pt x="19562" y="1510486"/>
                </a:lnTo>
                <a:cubicBezTo>
                  <a:pt x="254295" y="635388"/>
                  <a:pt x="958246" y="0"/>
                  <a:pt x="1790179" y="0"/>
                </a:cubicBezTo>
                <a:cubicBezTo>
                  <a:pt x="2814097" y="0"/>
                  <a:pt x="3644147" y="962481"/>
                  <a:pt x="3644147" y="2149759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6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DEAAC-4ED5-2036-E70B-3DC6A6BC9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3335" y="1987521"/>
            <a:ext cx="5418772" cy="3040458"/>
          </a:xfrm>
        </p:spPr>
        <p:txBody>
          <a:bodyPr vert="horz" wrap="square" lIns="0" tIns="0" rIns="0" bIns="0" rtlCol="0" anchor="t">
            <a:noAutofit/>
          </a:bodyPr>
          <a:lstStyle/>
          <a:p>
            <a:pPr marL="342900" indent="-342900">
              <a:lnSpc>
                <a:spcPct val="100000"/>
              </a:lnSpc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Purpose: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 Revolutionize educational gaming by instilling a deep understanding of child rights.</a:t>
            </a:r>
          </a:p>
          <a:p>
            <a:pPr marL="342900" indent="-342900">
              <a:lnSpc>
                <a:spcPct val="100000"/>
              </a:lnSpc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Target Audience: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 Children (ages 4-12), educators, parents, and guardians.</a:t>
            </a:r>
          </a:p>
          <a:p>
            <a:pPr>
              <a:lnSpc>
                <a:spcPct val="100000"/>
              </a:lnSpc>
              <a:buAutoNum type="arabicPeriod"/>
            </a:pP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Arial"/>
              </a:rPr>
              <a:t>  </a:t>
            </a:r>
            <a:r>
              <a:rPr lang="en-US" sz="1800" b="1" dirty="0">
                <a:solidFill>
                  <a:schemeClr val="tx1"/>
                </a:solidFill>
                <a:latin typeface="Times New Roman"/>
                <a:ea typeface="+mn-lt"/>
                <a:cs typeface="Arial"/>
              </a:rPr>
              <a:t>Key Features: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Arial"/>
              </a:rPr>
              <a:t>Immersive storytelling and decision-making scenarios.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Arial"/>
              </a:rPr>
              <a:t>Various game modes and customization options.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Arial"/>
              </a:rPr>
              <a:t>Integration of educational content on kindness, empathy, and manners.</a:t>
            </a:r>
          </a:p>
          <a:p>
            <a:pPr>
              <a:lnSpc>
                <a:spcPct val="100000"/>
              </a:lnSpc>
              <a:buAutoNum type="arabicPeriod"/>
            </a:pPr>
            <a:endParaRPr lang="en-US" sz="18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9DE43D0-73AC-46B4-A39F-E66967A1F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0021470" y="292006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803C343E-7EAC-4512-955A-33B1833F2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1901768" y="4915975"/>
            <a:ext cx="214196" cy="701949"/>
          </a:xfrm>
          <a:custGeom>
            <a:avLst/>
            <a:gdLst>
              <a:gd name="connsiteX0" fmla="*/ 128682 w 214196"/>
              <a:gd name="connsiteY0" fmla="*/ 9479 h 701949"/>
              <a:gd name="connsiteX1" fmla="*/ 214196 w 214196"/>
              <a:gd name="connsiteY1" fmla="*/ 466589 h 701949"/>
              <a:gd name="connsiteX2" fmla="*/ 213337 w 214196"/>
              <a:gd name="connsiteY2" fmla="*/ 503724 h 701949"/>
              <a:gd name="connsiteX3" fmla="*/ 15112 w 214196"/>
              <a:gd name="connsiteY3" fmla="*/ 701949 h 701949"/>
              <a:gd name="connsiteX4" fmla="*/ 8417 w 214196"/>
              <a:gd name="connsiteY4" fmla="*/ 648207 h 701949"/>
              <a:gd name="connsiteX5" fmla="*/ 0 w 214196"/>
              <a:gd name="connsiteY5" fmla="*/ 466589 h 701949"/>
              <a:gd name="connsiteX6" fmla="*/ 107098 w 214196"/>
              <a:gd name="connsiteY6" fmla="*/ 0 h 701949"/>
              <a:gd name="connsiteX7" fmla="*/ 128682 w 214196"/>
              <a:gd name="connsiteY7" fmla="*/ 9479 h 701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4196" h="701949">
                <a:moveTo>
                  <a:pt x="128682" y="9479"/>
                </a:moveTo>
                <a:cubicBezTo>
                  <a:pt x="177485" y="52987"/>
                  <a:pt x="214196" y="241110"/>
                  <a:pt x="214196" y="466589"/>
                </a:cubicBezTo>
                <a:lnTo>
                  <a:pt x="213337" y="503724"/>
                </a:lnTo>
                <a:lnTo>
                  <a:pt x="15112" y="701949"/>
                </a:lnTo>
                <a:lnTo>
                  <a:pt x="8417" y="648207"/>
                </a:lnTo>
                <a:cubicBezTo>
                  <a:pt x="2997" y="592384"/>
                  <a:pt x="0" y="531011"/>
                  <a:pt x="0" y="466589"/>
                </a:cubicBezTo>
                <a:cubicBezTo>
                  <a:pt x="0" y="208899"/>
                  <a:pt x="47949" y="0"/>
                  <a:pt x="107098" y="0"/>
                </a:cubicBezTo>
                <a:cubicBezTo>
                  <a:pt x="114492" y="0"/>
                  <a:pt x="121710" y="3264"/>
                  <a:pt x="128682" y="9479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482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557039-48AC-904C-F9B6-CB07ED5A2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380" y="924902"/>
            <a:ext cx="8281987" cy="1333057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Module Description</a:t>
            </a:r>
            <a:r>
              <a:rPr lang="en-US"/>
              <a:t> (Contd.)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04E6BD3-B518-46A4-9CC0-30D095552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9157" y="158455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31FBE92-3FC2-48E4-874B-A5273A042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0526" y="2488515"/>
            <a:ext cx="1262947" cy="1335600"/>
            <a:chOff x="2678417" y="2427951"/>
            <a:chExt cx="1262947" cy="133560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F7C333A-2381-4657-ACDA-47654B21F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4A5CCC1-7BBD-4F00-82CF-C7683D9FF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A0DAEA90-11E9-4069-BC2C-6F65C6C1C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600937" y="4090109"/>
            <a:ext cx="3682485" cy="1853969"/>
          </a:xfrm>
          <a:custGeom>
            <a:avLst/>
            <a:gdLst>
              <a:gd name="connsiteX0" fmla="*/ 3682485 w 3682485"/>
              <a:gd name="connsiteY0" fmla="*/ 1853969 h 1853969"/>
              <a:gd name="connsiteX1" fmla="*/ 2755500 w 3682485"/>
              <a:gd name="connsiteY1" fmla="*/ 1853969 h 1853969"/>
              <a:gd name="connsiteX2" fmla="*/ 1828517 w 3682485"/>
              <a:gd name="connsiteY2" fmla="*/ 926985 h 1853969"/>
              <a:gd name="connsiteX3" fmla="*/ 901534 w 3682485"/>
              <a:gd name="connsiteY3" fmla="*/ 1853969 h 1853969"/>
              <a:gd name="connsiteX4" fmla="*/ 293606 w 3682485"/>
              <a:gd name="connsiteY4" fmla="*/ 1853969 h 1853969"/>
              <a:gd name="connsiteX5" fmla="*/ 0 w 3682485"/>
              <a:gd name="connsiteY5" fmla="*/ 1560363 h 1853969"/>
              <a:gd name="connsiteX6" fmla="*/ 12215 w 3682485"/>
              <a:gd name="connsiteY6" fmla="*/ 1480329 h 1853969"/>
              <a:gd name="connsiteX7" fmla="*/ 1828517 w 3682485"/>
              <a:gd name="connsiteY7" fmla="*/ 0 h 1853969"/>
              <a:gd name="connsiteX8" fmla="*/ 3682485 w 3682485"/>
              <a:gd name="connsiteY8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82485" h="1853969">
                <a:moveTo>
                  <a:pt x="3682485" y="1853969"/>
                </a:moveTo>
                <a:lnTo>
                  <a:pt x="2755500" y="1853969"/>
                </a:lnTo>
                <a:cubicBezTo>
                  <a:pt x="2755500" y="1342010"/>
                  <a:pt x="2340476" y="926985"/>
                  <a:pt x="1828517" y="926985"/>
                </a:cubicBezTo>
                <a:cubicBezTo>
                  <a:pt x="1316558" y="926985"/>
                  <a:pt x="901534" y="1342010"/>
                  <a:pt x="901534" y="1853969"/>
                </a:cubicBezTo>
                <a:lnTo>
                  <a:pt x="293606" y="1853969"/>
                </a:lnTo>
                <a:lnTo>
                  <a:pt x="0" y="1560363"/>
                </a:lnTo>
                <a:lnTo>
                  <a:pt x="12215" y="1480329"/>
                </a:lnTo>
                <a:cubicBezTo>
                  <a:pt x="185091" y="635508"/>
                  <a:pt x="932589" y="0"/>
                  <a:pt x="1828517" y="0"/>
                </a:cubicBezTo>
                <a:cubicBezTo>
                  <a:pt x="2852434" y="0"/>
                  <a:pt x="3682485" y="830051"/>
                  <a:pt x="368248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508000" dist="101600" dir="96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E0E8189B-747E-48AE-99A9-1BEE68012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711129" y="3843994"/>
            <a:ext cx="3644147" cy="2149759"/>
          </a:xfrm>
          <a:custGeom>
            <a:avLst/>
            <a:gdLst>
              <a:gd name="connsiteX0" fmla="*/ 3644147 w 3644147"/>
              <a:gd name="connsiteY0" fmla="*/ 2149759 h 2149759"/>
              <a:gd name="connsiteX1" fmla="*/ 2717163 w 3644147"/>
              <a:gd name="connsiteY1" fmla="*/ 2149759 h 2149759"/>
              <a:gd name="connsiteX2" fmla="*/ 1790179 w 3644147"/>
              <a:gd name="connsiteY2" fmla="*/ 1074881 h 2149759"/>
              <a:gd name="connsiteX3" fmla="*/ 863196 w 3644147"/>
              <a:gd name="connsiteY3" fmla="*/ 2149759 h 2149759"/>
              <a:gd name="connsiteX4" fmla="*/ 551057 w 3644147"/>
              <a:gd name="connsiteY4" fmla="*/ 2149759 h 2149759"/>
              <a:gd name="connsiteX5" fmla="*/ 0 w 3644147"/>
              <a:gd name="connsiteY5" fmla="*/ 1598702 h 2149759"/>
              <a:gd name="connsiteX6" fmla="*/ 19562 w 3644147"/>
              <a:gd name="connsiteY6" fmla="*/ 1510486 h 2149759"/>
              <a:gd name="connsiteX7" fmla="*/ 1790179 w 3644147"/>
              <a:gd name="connsiteY7" fmla="*/ 0 h 2149759"/>
              <a:gd name="connsiteX8" fmla="*/ 3644147 w 3644147"/>
              <a:gd name="connsiteY8" fmla="*/ 2149759 h 214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44147" h="2149759">
                <a:moveTo>
                  <a:pt x="3644147" y="2149759"/>
                </a:moveTo>
                <a:lnTo>
                  <a:pt x="2717163" y="2149759"/>
                </a:lnTo>
                <a:cubicBezTo>
                  <a:pt x="2717162" y="1556120"/>
                  <a:pt x="2302138" y="1074880"/>
                  <a:pt x="1790179" y="1074881"/>
                </a:cubicBezTo>
                <a:cubicBezTo>
                  <a:pt x="1278220" y="1074880"/>
                  <a:pt x="863196" y="1556119"/>
                  <a:pt x="863196" y="2149759"/>
                </a:cubicBezTo>
                <a:lnTo>
                  <a:pt x="551057" y="2149759"/>
                </a:lnTo>
                <a:lnTo>
                  <a:pt x="0" y="1598702"/>
                </a:lnTo>
                <a:lnTo>
                  <a:pt x="19562" y="1510486"/>
                </a:lnTo>
                <a:cubicBezTo>
                  <a:pt x="254295" y="635388"/>
                  <a:pt x="958246" y="0"/>
                  <a:pt x="1790179" y="0"/>
                </a:cubicBezTo>
                <a:cubicBezTo>
                  <a:pt x="2814097" y="0"/>
                  <a:pt x="3644147" y="962481"/>
                  <a:pt x="3644147" y="2149759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6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DEAAC-4ED5-2036-E70B-3DC6A6BC9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8027" y="2280597"/>
            <a:ext cx="4480926" cy="3304227"/>
          </a:xfrm>
        </p:spPr>
        <p:txBody>
          <a:bodyPr vert="horz" wrap="square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4. Technical Specification: 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Offline functionality and hardware optimization.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5. Safety and Privacy: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Clear guidelines and parental controls ensure a safe and engaging experience.</a:t>
            </a: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tx1"/>
                </a:solidFill>
                <a:ea typeface="+mn-lt"/>
                <a:cs typeface="+mn-lt"/>
              </a:rPr>
              <a:t>6. Outcome:</a:t>
            </a:r>
            <a:r>
              <a:rPr lang="en-US" sz="1800" dirty="0">
                <a:solidFill>
                  <a:schemeClr val="tx1"/>
                </a:solidFill>
                <a:ea typeface="+mn-lt"/>
                <a:cs typeface="+mn-lt"/>
              </a:rPr>
              <a:t> Empowers children with knowledge about their rights in a fun and interactive way.</a:t>
            </a:r>
            <a:endParaRPr lang="en-US">
              <a:solidFill>
                <a:schemeClr val="tx1"/>
              </a:solidFill>
              <a:ea typeface="Source Sans Pro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9DE43D0-73AC-46B4-A39F-E66967A1F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0021470" y="292006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803C343E-7EAC-4512-955A-33B1833F2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1901768" y="4915975"/>
            <a:ext cx="214196" cy="701949"/>
          </a:xfrm>
          <a:custGeom>
            <a:avLst/>
            <a:gdLst>
              <a:gd name="connsiteX0" fmla="*/ 128682 w 214196"/>
              <a:gd name="connsiteY0" fmla="*/ 9479 h 701949"/>
              <a:gd name="connsiteX1" fmla="*/ 214196 w 214196"/>
              <a:gd name="connsiteY1" fmla="*/ 466589 h 701949"/>
              <a:gd name="connsiteX2" fmla="*/ 213337 w 214196"/>
              <a:gd name="connsiteY2" fmla="*/ 503724 h 701949"/>
              <a:gd name="connsiteX3" fmla="*/ 15112 w 214196"/>
              <a:gd name="connsiteY3" fmla="*/ 701949 h 701949"/>
              <a:gd name="connsiteX4" fmla="*/ 8417 w 214196"/>
              <a:gd name="connsiteY4" fmla="*/ 648207 h 701949"/>
              <a:gd name="connsiteX5" fmla="*/ 0 w 214196"/>
              <a:gd name="connsiteY5" fmla="*/ 466589 h 701949"/>
              <a:gd name="connsiteX6" fmla="*/ 107098 w 214196"/>
              <a:gd name="connsiteY6" fmla="*/ 0 h 701949"/>
              <a:gd name="connsiteX7" fmla="*/ 128682 w 214196"/>
              <a:gd name="connsiteY7" fmla="*/ 9479 h 701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4196" h="701949">
                <a:moveTo>
                  <a:pt x="128682" y="9479"/>
                </a:moveTo>
                <a:cubicBezTo>
                  <a:pt x="177485" y="52987"/>
                  <a:pt x="214196" y="241110"/>
                  <a:pt x="214196" y="466589"/>
                </a:cubicBezTo>
                <a:lnTo>
                  <a:pt x="213337" y="503724"/>
                </a:lnTo>
                <a:lnTo>
                  <a:pt x="15112" y="701949"/>
                </a:lnTo>
                <a:lnTo>
                  <a:pt x="8417" y="648207"/>
                </a:lnTo>
                <a:cubicBezTo>
                  <a:pt x="2997" y="592384"/>
                  <a:pt x="0" y="531011"/>
                  <a:pt x="0" y="466589"/>
                </a:cubicBezTo>
                <a:cubicBezTo>
                  <a:pt x="0" y="208899"/>
                  <a:pt x="47949" y="0"/>
                  <a:pt x="107098" y="0"/>
                </a:cubicBezTo>
                <a:cubicBezTo>
                  <a:pt x="114492" y="0"/>
                  <a:pt x="121710" y="3264"/>
                  <a:pt x="128682" y="9479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111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669F2D-46E2-5BD5-36ED-D43D5BBAE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1520825"/>
            <a:ext cx="8281987" cy="1333057"/>
          </a:xfrm>
        </p:spPr>
        <p:txBody>
          <a:bodyPr wrap="square" anchor="t">
            <a:normAutofit/>
          </a:bodyPr>
          <a:lstStyle/>
          <a:p>
            <a:r>
              <a:rPr lang="en-US" sz="5400" dirty="0"/>
              <a:t>Technology Stack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4E6BD3-B518-46A4-9CC0-30D095552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9157" y="158455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31FBE92-3FC2-48E4-874B-A5273A042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0526" y="2488515"/>
            <a:ext cx="1262947" cy="1335600"/>
            <a:chOff x="2678417" y="2427951"/>
            <a:chExt cx="1262947" cy="1335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F7C333A-2381-4657-ACDA-47654B21F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4A5CCC1-7BBD-4F00-82CF-C7683D9FF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0DAEA90-11E9-4069-BC2C-6F65C6C1C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600937" y="4090109"/>
            <a:ext cx="3682485" cy="1853969"/>
          </a:xfrm>
          <a:custGeom>
            <a:avLst/>
            <a:gdLst>
              <a:gd name="connsiteX0" fmla="*/ 3682485 w 3682485"/>
              <a:gd name="connsiteY0" fmla="*/ 1853969 h 1853969"/>
              <a:gd name="connsiteX1" fmla="*/ 2755500 w 3682485"/>
              <a:gd name="connsiteY1" fmla="*/ 1853969 h 1853969"/>
              <a:gd name="connsiteX2" fmla="*/ 1828517 w 3682485"/>
              <a:gd name="connsiteY2" fmla="*/ 926985 h 1853969"/>
              <a:gd name="connsiteX3" fmla="*/ 901534 w 3682485"/>
              <a:gd name="connsiteY3" fmla="*/ 1853969 h 1853969"/>
              <a:gd name="connsiteX4" fmla="*/ 293606 w 3682485"/>
              <a:gd name="connsiteY4" fmla="*/ 1853969 h 1853969"/>
              <a:gd name="connsiteX5" fmla="*/ 0 w 3682485"/>
              <a:gd name="connsiteY5" fmla="*/ 1560363 h 1853969"/>
              <a:gd name="connsiteX6" fmla="*/ 12215 w 3682485"/>
              <a:gd name="connsiteY6" fmla="*/ 1480329 h 1853969"/>
              <a:gd name="connsiteX7" fmla="*/ 1828517 w 3682485"/>
              <a:gd name="connsiteY7" fmla="*/ 0 h 1853969"/>
              <a:gd name="connsiteX8" fmla="*/ 3682485 w 3682485"/>
              <a:gd name="connsiteY8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82485" h="1853969">
                <a:moveTo>
                  <a:pt x="3682485" y="1853969"/>
                </a:moveTo>
                <a:lnTo>
                  <a:pt x="2755500" y="1853969"/>
                </a:lnTo>
                <a:cubicBezTo>
                  <a:pt x="2755500" y="1342010"/>
                  <a:pt x="2340476" y="926985"/>
                  <a:pt x="1828517" y="926985"/>
                </a:cubicBezTo>
                <a:cubicBezTo>
                  <a:pt x="1316558" y="926985"/>
                  <a:pt x="901534" y="1342010"/>
                  <a:pt x="901534" y="1853969"/>
                </a:cubicBezTo>
                <a:lnTo>
                  <a:pt x="293606" y="1853969"/>
                </a:lnTo>
                <a:lnTo>
                  <a:pt x="0" y="1560363"/>
                </a:lnTo>
                <a:lnTo>
                  <a:pt x="12215" y="1480329"/>
                </a:lnTo>
                <a:cubicBezTo>
                  <a:pt x="185091" y="635508"/>
                  <a:pt x="932589" y="0"/>
                  <a:pt x="1828517" y="0"/>
                </a:cubicBezTo>
                <a:cubicBezTo>
                  <a:pt x="2852434" y="0"/>
                  <a:pt x="3682485" y="830051"/>
                  <a:pt x="368248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508000" dist="101600" dir="96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0E8189B-747E-48AE-99A9-1BEE68012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711129" y="3843994"/>
            <a:ext cx="3644147" cy="2149759"/>
          </a:xfrm>
          <a:custGeom>
            <a:avLst/>
            <a:gdLst>
              <a:gd name="connsiteX0" fmla="*/ 3644147 w 3644147"/>
              <a:gd name="connsiteY0" fmla="*/ 2149759 h 2149759"/>
              <a:gd name="connsiteX1" fmla="*/ 2717163 w 3644147"/>
              <a:gd name="connsiteY1" fmla="*/ 2149759 h 2149759"/>
              <a:gd name="connsiteX2" fmla="*/ 1790179 w 3644147"/>
              <a:gd name="connsiteY2" fmla="*/ 1074881 h 2149759"/>
              <a:gd name="connsiteX3" fmla="*/ 863196 w 3644147"/>
              <a:gd name="connsiteY3" fmla="*/ 2149759 h 2149759"/>
              <a:gd name="connsiteX4" fmla="*/ 551057 w 3644147"/>
              <a:gd name="connsiteY4" fmla="*/ 2149759 h 2149759"/>
              <a:gd name="connsiteX5" fmla="*/ 0 w 3644147"/>
              <a:gd name="connsiteY5" fmla="*/ 1598702 h 2149759"/>
              <a:gd name="connsiteX6" fmla="*/ 19562 w 3644147"/>
              <a:gd name="connsiteY6" fmla="*/ 1510486 h 2149759"/>
              <a:gd name="connsiteX7" fmla="*/ 1790179 w 3644147"/>
              <a:gd name="connsiteY7" fmla="*/ 0 h 2149759"/>
              <a:gd name="connsiteX8" fmla="*/ 3644147 w 3644147"/>
              <a:gd name="connsiteY8" fmla="*/ 2149759 h 214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44147" h="2149759">
                <a:moveTo>
                  <a:pt x="3644147" y="2149759"/>
                </a:moveTo>
                <a:lnTo>
                  <a:pt x="2717163" y="2149759"/>
                </a:lnTo>
                <a:cubicBezTo>
                  <a:pt x="2717162" y="1556120"/>
                  <a:pt x="2302138" y="1074880"/>
                  <a:pt x="1790179" y="1074881"/>
                </a:cubicBezTo>
                <a:cubicBezTo>
                  <a:pt x="1278220" y="1074880"/>
                  <a:pt x="863196" y="1556119"/>
                  <a:pt x="863196" y="2149759"/>
                </a:cubicBezTo>
                <a:lnTo>
                  <a:pt x="551057" y="2149759"/>
                </a:lnTo>
                <a:lnTo>
                  <a:pt x="0" y="1598702"/>
                </a:lnTo>
                <a:lnTo>
                  <a:pt x="19562" y="1510486"/>
                </a:lnTo>
                <a:cubicBezTo>
                  <a:pt x="254295" y="635388"/>
                  <a:pt x="958246" y="0"/>
                  <a:pt x="1790179" y="0"/>
                </a:cubicBezTo>
                <a:cubicBezTo>
                  <a:pt x="2814097" y="0"/>
                  <a:pt x="3644147" y="962481"/>
                  <a:pt x="3644147" y="2149759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6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C557C-62C9-47BE-CF12-2593A1671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7566" y="3052367"/>
            <a:ext cx="5418772" cy="3040458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Engines/Applications</a:t>
            </a:r>
            <a:r>
              <a:rPr lang="en-US" sz="2400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: </a:t>
            </a:r>
            <a:r>
              <a:rPr lang="en-US" sz="2400" err="1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RenPy</a:t>
            </a:r>
            <a:r>
              <a:rPr lang="en-US" sz="2400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, Unity, Adobe Photoshop CC, Adobe Premiere Pro CC, Adobe Audition CC/Audacity</a:t>
            </a:r>
          </a:p>
          <a:p>
            <a:r>
              <a:rPr lang="en-US" sz="2400" b="1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Languages</a:t>
            </a:r>
            <a:r>
              <a:rPr lang="en-US" sz="2400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: Python, C#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9DE43D0-73AC-46B4-A39F-E66967A1F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0021470" y="292006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03C343E-7EAC-4512-955A-33B1833F2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1901768" y="4915975"/>
            <a:ext cx="214196" cy="701949"/>
          </a:xfrm>
          <a:custGeom>
            <a:avLst/>
            <a:gdLst>
              <a:gd name="connsiteX0" fmla="*/ 128682 w 214196"/>
              <a:gd name="connsiteY0" fmla="*/ 9479 h 701949"/>
              <a:gd name="connsiteX1" fmla="*/ 214196 w 214196"/>
              <a:gd name="connsiteY1" fmla="*/ 466589 h 701949"/>
              <a:gd name="connsiteX2" fmla="*/ 213337 w 214196"/>
              <a:gd name="connsiteY2" fmla="*/ 503724 h 701949"/>
              <a:gd name="connsiteX3" fmla="*/ 15112 w 214196"/>
              <a:gd name="connsiteY3" fmla="*/ 701949 h 701949"/>
              <a:gd name="connsiteX4" fmla="*/ 8417 w 214196"/>
              <a:gd name="connsiteY4" fmla="*/ 648207 h 701949"/>
              <a:gd name="connsiteX5" fmla="*/ 0 w 214196"/>
              <a:gd name="connsiteY5" fmla="*/ 466589 h 701949"/>
              <a:gd name="connsiteX6" fmla="*/ 107098 w 214196"/>
              <a:gd name="connsiteY6" fmla="*/ 0 h 701949"/>
              <a:gd name="connsiteX7" fmla="*/ 128682 w 214196"/>
              <a:gd name="connsiteY7" fmla="*/ 9479 h 701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4196" h="701949">
                <a:moveTo>
                  <a:pt x="128682" y="9479"/>
                </a:moveTo>
                <a:cubicBezTo>
                  <a:pt x="177485" y="52987"/>
                  <a:pt x="214196" y="241110"/>
                  <a:pt x="214196" y="466589"/>
                </a:cubicBezTo>
                <a:lnTo>
                  <a:pt x="213337" y="503724"/>
                </a:lnTo>
                <a:lnTo>
                  <a:pt x="15112" y="701949"/>
                </a:lnTo>
                <a:lnTo>
                  <a:pt x="8417" y="648207"/>
                </a:lnTo>
                <a:cubicBezTo>
                  <a:pt x="2997" y="592384"/>
                  <a:pt x="0" y="531011"/>
                  <a:pt x="0" y="466589"/>
                </a:cubicBezTo>
                <a:cubicBezTo>
                  <a:pt x="0" y="208899"/>
                  <a:pt x="47949" y="0"/>
                  <a:pt x="107098" y="0"/>
                </a:cubicBezTo>
                <a:cubicBezTo>
                  <a:pt x="114492" y="0"/>
                  <a:pt x="121710" y="3264"/>
                  <a:pt x="128682" y="9479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344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EECB7-B4BA-DC1A-9E67-3CE7E882C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6225" y="1159363"/>
            <a:ext cx="8281987" cy="1333057"/>
          </a:xfrm>
        </p:spPr>
        <p:txBody>
          <a:bodyPr wrap="square" anchor="t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Conclusion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4E6BD3-B518-46A4-9CC0-30D095552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9157" y="158455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31FBE92-3FC2-48E4-874B-A5273A042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0526" y="2488515"/>
            <a:ext cx="1262947" cy="1335600"/>
            <a:chOff x="2678417" y="2427951"/>
            <a:chExt cx="1262947" cy="1335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F7C333A-2381-4657-ACDA-47654B21F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74A5CCC1-7BBD-4F00-82CF-C7683D9FF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0DAEA90-11E9-4069-BC2C-6F65C6C1C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600937" y="4090109"/>
            <a:ext cx="3682485" cy="1853969"/>
          </a:xfrm>
          <a:custGeom>
            <a:avLst/>
            <a:gdLst>
              <a:gd name="connsiteX0" fmla="*/ 3682485 w 3682485"/>
              <a:gd name="connsiteY0" fmla="*/ 1853969 h 1853969"/>
              <a:gd name="connsiteX1" fmla="*/ 2755500 w 3682485"/>
              <a:gd name="connsiteY1" fmla="*/ 1853969 h 1853969"/>
              <a:gd name="connsiteX2" fmla="*/ 1828517 w 3682485"/>
              <a:gd name="connsiteY2" fmla="*/ 926985 h 1853969"/>
              <a:gd name="connsiteX3" fmla="*/ 901534 w 3682485"/>
              <a:gd name="connsiteY3" fmla="*/ 1853969 h 1853969"/>
              <a:gd name="connsiteX4" fmla="*/ 293606 w 3682485"/>
              <a:gd name="connsiteY4" fmla="*/ 1853969 h 1853969"/>
              <a:gd name="connsiteX5" fmla="*/ 0 w 3682485"/>
              <a:gd name="connsiteY5" fmla="*/ 1560363 h 1853969"/>
              <a:gd name="connsiteX6" fmla="*/ 12215 w 3682485"/>
              <a:gd name="connsiteY6" fmla="*/ 1480329 h 1853969"/>
              <a:gd name="connsiteX7" fmla="*/ 1828517 w 3682485"/>
              <a:gd name="connsiteY7" fmla="*/ 0 h 1853969"/>
              <a:gd name="connsiteX8" fmla="*/ 3682485 w 3682485"/>
              <a:gd name="connsiteY8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82485" h="1853969">
                <a:moveTo>
                  <a:pt x="3682485" y="1853969"/>
                </a:moveTo>
                <a:lnTo>
                  <a:pt x="2755500" y="1853969"/>
                </a:lnTo>
                <a:cubicBezTo>
                  <a:pt x="2755500" y="1342010"/>
                  <a:pt x="2340476" y="926985"/>
                  <a:pt x="1828517" y="926985"/>
                </a:cubicBezTo>
                <a:cubicBezTo>
                  <a:pt x="1316558" y="926985"/>
                  <a:pt x="901534" y="1342010"/>
                  <a:pt x="901534" y="1853969"/>
                </a:cubicBezTo>
                <a:lnTo>
                  <a:pt x="293606" y="1853969"/>
                </a:lnTo>
                <a:lnTo>
                  <a:pt x="0" y="1560363"/>
                </a:lnTo>
                <a:lnTo>
                  <a:pt x="12215" y="1480329"/>
                </a:lnTo>
                <a:cubicBezTo>
                  <a:pt x="185091" y="635508"/>
                  <a:pt x="932589" y="0"/>
                  <a:pt x="1828517" y="0"/>
                </a:cubicBezTo>
                <a:cubicBezTo>
                  <a:pt x="2852434" y="0"/>
                  <a:pt x="3682485" y="830051"/>
                  <a:pt x="368248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508000" dist="101600" dir="96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0E8189B-747E-48AE-99A9-1BEE68012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711129" y="3843994"/>
            <a:ext cx="3644147" cy="2149759"/>
          </a:xfrm>
          <a:custGeom>
            <a:avLst/>
            <a:gdLst>
              <a:gd name="connsiteX0" fmla="*/ 3644147 w 3644147"/>
              <a:gd name="connsiteY0" fmla="*/ 2149759 h 2149759"/>
              <a:gd name="connsiteX1" fmla="*/ 2717163 w 3644147"/>
              <a:gd name="connsiteY1" fmla="*/ 2149759 h 2149759"/>
              <a:gd name="connsiteX2" fmla="*/ 1790179 w 3644147"/>
              <a:gd name="connsiteY2" fmla="*/ 1074881 h 2149759"/>
              <a:gd name="connsiteX3" fmla="*/ 863196 w 3644147"/>
              <a:gd name="connsiteY3" fmla="*/ 2149759 h 2149759"/>
              <a:gd name="connsiteX4" fmla="*/ 551057 w 3644147"/>
              <a:gd name="connsiteY4" fmla="*/ 2149759 h 2149759"/>
              <a:gd name="connsiteX5" fmla="*/ 0 w 3644147"/>
              <a:gd name="connsiteY5" fmla="*/ 1598702 h 2149759"/>
              <a:gd name="connsiteX6" fmla="*/ 19562 w 3644147"/>
              <a:gd name="connsiteY6" fmla="*/ 1510486 h 2149759"/>
              <a:gd name="connsiteX7" fmla="*/ 1790179 w 3644147"/>
              <a:gd name="connsiteY7" fmla="*/ 0 h 2149759"/>
              <a:gd name="connsiteX8" fmla="*/ 3644147 w 3644147"/>
              <a:gd name="connsiteY8" fmla="*/ 2149759 h 214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44147" h="2149759">
                <a:moveTo>
                  <a:pt x="3644147" y="2149759"/>
                </a:moveTo>
                <a:lnTo>
                  <a:pt x="2717163" y="2149759"/>
                </a:lnTo>
                <a:cubicBezTo>
                  <a:pt x="2717162" y="1556120"/>
                  <a:pt x="2302138" y="1074880"/>
                  <a:pt x="1790179" y="1074881"/>
                </a:cubicBezTo>
                <a:cubicBezTo>
                  <a:pt x="1278220" y="1074880"/>
                  <a:pt x="863196" y="1556119"/>
                  <a:pt x="863196" y="2149759"/>
                </a:cubicBezTo>
                <a:lnTo>
                  <a:pt x="551057" y="2149759"/>
                </a:lnTo>
                <a:lnTo>
                  <a:pt x="0" y="1598702"/>
                </a:lnTo>
                <a:lnTo>
                  <a:pt x="19562" y="1510486"/>
                </a:lnTo>
                <a:cubicBezTo>
                  <a:pt x="254295" y="635388"/>
                  <a:pt x="958246" y="0"/>
                  <a:pt x="1790179" y="0"/>
                </a:cubicBezTo>
                <a:cubicBezTo>
                  <a:pt x="2814097" y="0"/>
                  <a:pt x="3644147" y="962481"/>
                  <a:pt x="3644147" y="2149759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6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F9C31-B33B-342B-36F9-4598527F6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4797" y="2290366"/>
            <a:ext cx="6991618" cy="3040458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In summary, "Rights-Quest" is an innovative educational game that empowers children with knowledge about their rights in a fun and engaging manner. Through immersive gameplay and captivating storytelling, it promotes awareness and understanding of child rights, fostering empathy and reflection among players.</a:t>
            </a:r>
            <a:endParaRPr lang="en-US" sz="2200">
              <a:solidFill>
                <a:schemeClr val="tx1"/>
              </a:solidFill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9DE43D0-73AC-46B4-A39F-E66967A1F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0021470" y="292006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03C343E-7EAC-4512-955A-33B1833F2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1901768" y="4915975"/>
            <a:ext cx="214196" cy="701949"/>
          </a:xfrm>
          <a:custGeom>
            <a:avLst/>
            <a:gdLst>
              <a:gd name="connsiteX0" fmla="*/ 128682 w 214196"/>
              <a:gd name="connsiteY0" fmla="*/ 9479 h 701949"/>
              <a:gd name="connsiteX1" fmla="*/ 214196 w 214196"/>
              <a:gd name="connsiteY1" fmla="*/ 466589 h 701949"/>
              <a:gd name="connsiteX2" fmla="*/ 213337 w 214196"/>
              <a:gd name="connsiteY2" fmla="*/ 503724 h 701949"/>
              <a:gd name="connsiteX3" fmla="*/ 15112 w 214196"/>
              <a:gd name="connsiteY3" fmla="*/ 701949 h 701949"/>
              <a:gd name="connsiteX4" fmla="*/ 8417 w 214196"/>
              <a:gd name="connsiteY4" fmla="*/ 648207 h 701949"/>
              <a:gd name="connsiteX5" fmla="*/ 0 w 214196"/>
              <a:gd name="connsiteY5" fmla="*/ 466589 h 701949"/>
              <a:gd name="connsiteX6" fmla="*/ 107098 w 214196"/>
              <a:gd name="connsiteY6" fmla="*/ 0 h 701949"/>
              <a:gd name="connsiteX7" fmla="*/ 128682 w 214196"/>
              <a:gd name="connsiteY7" fmla="*/ 9479 h 701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4196" h="701949">
                <a:moveTo>
                  <a:pt x="128682" y="9479"/>
                </a:moveTo>
                <a:cubicBezTo>
                  <a:pt x="177485" y="52987"/>
                  <a:pt x="214196" y="241110"/>
                  <a:pt x="214196" y="466589"/>
                </a:cubicBezTo>
                <a:lnTo>
                  <a:pt x="213337" y="503724"/>
                </a:lnTo>
                <a:lnTo>
                  <a:pt x="15112" y="701949"/>
                </a:lnTo>
                <a:lnTo>
                  <a:pt x="8417" y="648207"/>
                </a:lnTo>
                <a:cubicBezTo>
                  <a:pt x="2997" y="592384"/>
                  <a:pt x="0" y="531011"/>
                  <a:pt x="0" y="466589"/>
                </a:cubicBezTo>
                <a:cubicBezTo>
                  <a:pt x="0" y="208899"/>
                  <a:pt x="47949" y="0"/>
                  <a:pt x="107098" y="0"/>
                </a:cubicBezTo>
                <a:cubicBezTo>
                  <a:pt x="114492" y="0"/>
                  <a:pt x="121710" y="3264"/>
                  <a:pt x="128682" y="9479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919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758E64-7320-8837-3B38-3A7F57FB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841" y="1520825"/>
            <a:ext cx="8281987" cy="1333057"/>
          </a:xfrm>
        </p:spPr>
        <p:txBody>
          <a:bodyPr wrap="square" anchor="t">
            <a:normAutofit/>
          </a:bodyPr>
          <a:lstStyle/>
          <a:p>
            <a:r>
              <a:rPr lang="en-US">
                <a:latin typeface="Times New Roman"/>
                <a:cs typeface="Times"/>
              </a:rPr>
              <a:t>References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D438371-A37F-43CB-8166-3E9115593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274870" y="-114297"/>
            <a:ext cx="1853969" cy="926985"/>
          </a:xfrm>
          <a:custGeom>
            <a:avLst/>
            <a:gdLst>
              <a:gd name="connsiteX0" fmla="*/ 958943 w 1853969"/>
              <a:gd name="connsiteY0" fmla="*/ 1614 h 926985"/>
              <a:gd name="connsiteX1" fmla="*/ 1852355 w 1853969"/>
              <a:gd name="connsiteY1" fmla="*/ 895026 h 926985"/>
              <a:gd name="connsiteX2" fmla="*/ 1853969 w 1853969"/>
              <a:gd name="connsiteY2" fmla="*/ 926985 h 926985"/>
              <a:gd name="connsiteX3" fmla="*/ 1390476 w 1853969"/>
              <a:gd name="connsiteY3" fmla="*/ 926985 h 926985"/>
              <a:gd name="connsiteX4" fmla="*/ 926984 w 1853969"/>
              <a:gd name="connsiteY4" fmla="*/ 463493 h 926985"/>
              <a:gd name="connsiteX5" fmla="*/ 463493 w 1853969"/>
              <a:gd name="connsiteY5" fmla="*/ 926985 h 926985"/>
              <a:gd name="connsiteX6" fmla="*/ 0 w 1853969"/>
              <a:gd name="connsiteY6" fmla="*/ 926985 h 926985"/>
              <a:gd name="connsiteX7" fmla="*/ 926985 w 1853969"/>
              <a:gd name="connsiteY7" fmla="*/ 0 h 926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53969" h="926985">
                <a:moveTo>
                  <a:pt x="958943" y="1614"/>
                </a:moveTo>
                <a:lnTo>
                  <a:pt x="1852355" y="895026"/>
                </a:lnTo>
                <a:lnTo>
                  <a:pt x="1853969" y="926985"/>
                </a:lnTo>
                <a:lnTo>
                  <a:pt x="1390476" y="926985"/>
                </a:lnTo>
                <a:cubicBezTo>
                  <a:pt x="1390476" y="671005"/>
                  <a:pt x="1182964" y="463493"/>
                  <a:pt x="926984" y="463493"/>
                </a:cubicBezTo>
                <a:cubicBezTo>
                  <a:pt x="671005" y="463493"/>
                  <a:pt x="463493" y="671005"/>
                  <a:pt x="463493" y="926985"/>
                </a:cubicBezTo>
                <a:lnTo>
                  <a:pt x="0" y="926985"/>
                </a:lnTo>
                <a:cubicBezTo>
                  <a:pt x="0" y="415026"/>
                  <a:pt x="415025" y="0"/>
                  <a:pt x="926985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254000" dist="50800" dir="5400000">
              <a:schemeClr val="accent1">
                <a:lumMod val="40000"/>
                <a:lumOff val="6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AE18936-8FC4-4357-B2D0-AEEAFF4D7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968027" y="-45404"/>
            <a:ext cx="107098" cy="466589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CF94A42-720D-4B81-8D24-E4A974DE0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87001" y="935623"/>
            <a:ext cx="107098" cy="466589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15EB72A-E1B0-4CE0-BB0D-BEFCDF8EF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315857" y="-131277"/>
            <a:ext cx="1853969" cy="1042921"/>
          </a:xfrm>
          <a:custGeom>
            <a:avLst/>
            <a:gdLst>
              <a:gd name="connsiteX0" fmla="*/ 959154 w 1853969"/>
              <a:gd name="connsiteY0" fmla="*/ 1828 h 1042921"/>
              <a:gd name="connsiteX1" fmla="*/ 1842210 w 1853969"/>
              <a:gd name="connsiteY1" fmla="*/ 884883 h 1042921"/>
              <a:gd name="connsiteX2" fmla="*/ 1849183 w 1853969"/>
              <a:gd name="connsiteY2" fmla="*/ 936288 h 1042921"/>
              <a:gd name="connsiteX3" fmla="*/ 1853969 w 1853969"/>
              <a:gd name="connsiteY3" fmla="*/ 1042921 h 1042921"/>
              <a:gd name="connsiteX4" fmla="*/ 1390476 w 1853969"/>
              <a:gd name="connsiteY4" fmla="*/ 1042921 h 1042921"/>
              <a:gd name="connsiteX5" fmla="*/ 926984 w 1853969"/>
              <a:gd name="connsiteY5" fmla="*/ 521461 h 1042921"/>
              <a:gd name="connsiteX6" fmla="*/ 463493 w 1853969"/>
              <a:gd name="connsiteY6" fmla="*/ 1042921 h 1042921"/>
              <a:gd name="connsiteX7" fmla="*/ 0 w 1853969"/>
              <a:gd name="connsiteY7" fmla="*/ 1042921 h 1042921"/>
              <a:gd name="connsiteX8" fmla="*/ 926985 w 1853969"/>
              <a:gd name="connsiteY8" fmla="*/ 0 h 1042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53969" h="1042921">
                <a:moveTo>
                  <a:pt x="959154" y="1828"/>
                </a:moveTo>
                <a:lnTo>
                  <a:pt x="1842210" y="884883"/>
                </a:lnTo>
                <a:lnTo>
                  <a:pt x="1849183" y="936288"/>
                </a:lnTo>
                <a:cubicBezTo>
                  <a:pt x="1852348" y="971348"/>
                  <a:pt x="1853969" y="1006922"/>
                  <a:pt x="1853969" y="1042921"/>
                </a:cubicBezTo>
                <a:lnTo>
                  <a:pt x="1390476" y="1042921"/>
                </a:lnTo>
                <a:cubicBezTo>
                  <a:pt x="1390476" y="754927"/>
                  <a:pt x="1182964" y="521461"/>
                  <a:pt x="926984" y="521461"/>
                </a:cubicBezTo>
                <a:cubicBezTo>
                  <a:pt x="671005" y="521461"/>
                  <a:pt x="463493" y="754927"/>
                  <a:pt x="463493" y="1042921"/>
                </a:cubicBezTo>
                <a:lnTo>
                  <a:pt x="0" y="1042921"/>
                </a:lnTo>
                <a:cubicBezTo>
                  <a:pt x="0" y="466932"/>
                  <a:pt x="415025" y="0"/>
                  <a:pt x="926985" y="0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20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8D9FE19-3EE9-41F7-8054-F2C86DBEB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908" y="472902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60513-A901-6CB1-63BA-0A9075156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2259" y="3052367"/>
            <a:ext cx="6815771" cy="3040458"/>
          </a:xfrm>
        </p:spPr>
        <p:txBody>
          <a:bodyPr vert="horz" lIns="0" tIns="0" rIns="0" bIns="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en-US" sz="1800" b="1" err="1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Ren'Py</a:t>
            </a:r>
            <a:r>
              <a:rPr lang="en-US" sz="1800" b="1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 Documentation: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 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https://www.renpy.org/doc/html/index.html</a:t>
            </a:r>
            <a:endParaRPr lang="en-US" sz="1800">
              <a:solidFill>
                <a:schemeClr val="tx1"/>
              </a:solidFill>
              <a:latin typeface="Times New Roman"/>
              <a:ea typeface="+mn-lt"/>
              <a:cs typeface="+mn-lt"/>
            </a:endParaRPr>
          </a:p>
          <a:p>
            <a:pPr marL="457200" indent="-457200">
              <a:buAutoNum type="arabicPeriod"/>
            </a:pPr>
            <a:r>
              <a:rPr lang="en-US" sz="1800" b="1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Unity Documentation: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Source Sans Pro"/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800" u="sng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docs.unity.com</a:t>
            </a:r>
            <a:endParaRPr lang="en-US" sz="1800" u="sng">
              <a:solidFill>
                <a:schemeClr val="tx1"/>
              </a:solidFill>
              <a:latin typeface="Times New Roman"/>
              <a:ea typeface="Source Sans Pro"/>
              <a:cs typeface="Times New Roman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D7EF0A0-9237-4001-884B-9E0F5ECE4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962595" y="3429000"/>
            <a:ext cx="2679292" cy="2525894"/>
            <a:chOff x="9469123" y="4029759"/>
            <a:chExt cx="2679292" cy="2525894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49490B2-2AF9-4660-9B40-248A345D9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9988415" y="4029759"/>
              <a:ext cx="2160000" cy="252589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508000" dist="203200" dir="7320000">
                <a:schemeClr val="accent1">
                  <a:lumMod val="60000"/>
                  <a:lumOff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64A160-6ADA-4260-92B9-9BD8B6681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009123" y="3693413"/>
              <a:ext cx="1080000" cy="216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152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42014-244A-320B-FF32-CA33510D4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1520825"/>
            <a:ext cx="8281987" cy="1333057"/>
          </a:xfrm>
        </p:spPr>
        <p:txBody>
          <a:bodyPr wrap="square" anchor="t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Problem Statement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4E6BD3-B518-46A4-9CC0-30D095552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9157" y="158455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31FBE92-3FC2-48E4-874B-A5273A042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0526" y="2488515"/>
            <a:ext cx="1262947" cy="1335600"/>
            <a:chOff x="2678417" y="2427951"/>
            <a:chExt cx="1262947" cy="1335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F7C333A-2381-4657-ACDA-47654B21F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4A5CCC1-7BBD-4F00-82CF-C7683D9FF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0DAEA90-11E9-4069-BC2C-6F65C6C1C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600937" y="4090109"/>
            <a:ext cx="3682485" cy="1853969"/>
          </a:xfrm>
          <a:custGeom>
            <a:avLst/>
            <a:gdLst>
              <a:gd name="connsiteX0" fmla="*/ 3682485 w 3682485"/>
              <a:gd name="connsiteY0" fmla="*/ 1853969 h 1853969"/>
              <a:gd name="connsiteX1" fmla="*/ 2755500 w 3682485"/>
              <a:gd name="connsiteY1" fmla="*/ 1853969 h 1853969"/>
              <a:gd name="connsiteX2" fmla="*/ 1828517 w 3682485"/>
              <a:gd name="connsiteY2" fmla="*/ 926985 h 1853969"/>
              <a:gd name="connsiteX3" fmla="*/ 901534 w 3682485"/>
              <a:gd name="connsiteY3" fmla="*/ 1853969 h 1853969"/>
              <a:gd name="connsiteX4" fmla="*/ 293606 w 3682485"/>
              <a:gd name="connsiteY4" fmla="*/ 1853969 h 1853969"/>
              <a:gd name="connsiteX5" fmla="*/ 0 w 3682485"/>
              <a:gd name="connsiteY5" fmla="*/ 1560363 h 1853969"/>
              <a:gd name="connsiteX6" fmla="*/ 12215 w 3682485"/>
              <a:gd name="connsiteY6" fmla="*/ 1480329 h 1853969"/>
              <a:gd name="connsiteX7" fmla="*/ 1828517 w 3682485"/>
              <a:gd name="connsiteY7" fmla="*/ 0 h 1853969"/>
              <a:gd name="connsiteX8" fmla="*/ 3682485 w 3682485"/>
              <a:gd name="connsiteY8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82485" h="1853969">
                <a:moveTo>
                  <a:pt x="3682485" y="1853969"/>
                </a:moveTo>
                <a:lnTo>
                  <a:pt x="2755500" y="1853969"/>
                </a:lnTo>
                <a:cubicBezTo>
                  <a:pt x="2755500" y="1342010"/>
                  <a:pt x="2340476" y="926985"/>
                  <a:pt x="1828517" y="926985"/>
                </a:cubicBezTo>
                <a:cubicBezTo>
                  <a:pt x="1316558" y="926985"/>
                  <a:pt x="901534" y="1342010"/>
                  <a:pt x="901534" y="1853969"/>
                </a:cubicBezTo>
                <a:lnTo>
                  <a:pt x="293606" y="1853969"/>
                </a:lnTo>
                <a:lnTo>
                  <a:pt x="0" y="1560363"/>
                </a:lnTo>
                <a:lnTo>
                  <a:pt x="12215" y="1480329"/>
                </a:lnTo>
                <a:cubicBezTo>
                  <a:pt x="185091" y="635508"/>
                  <a:pt x="932589" y="0"/>
                  <a:pt x="1828517" y="0"/>
                </a:cubicBezTo>
                <a:cubicBezTo>
                  <a:pt x="2852434" y="0"/>
                  <a:pt x="3682485" y="830051"/>
                  <a:pt x="368248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508000" dist="101600" dir="96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0E8189B-747E-48AE-99A9-1BEE68012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711129" y="3843994"/>
            <a:ext cx="3644147" cy="2149759"/>
          </a:xfrm>
          <a:custGeom>
            <a:avLst/>
            <a:gdLst>
              <a:gd name="connsiteX0" fmla="*/ 3644147 w 3644147"/>
              <a:gd name="connsiteY0" fmla="*/ 2149759 h 2149759"/>
              <a:gd name="connsiteX1" fmla="*/ 2717163 w 3644147"/>
              <a:gd name="connsiteY1" fmla="*/ 2149759 h 2149759"/>
              <a:gd name="connsiteX2" fmla="*/ 1790179 w 3644147"/>
              <a:gd name="connsiteY2" fmla="*/ 1074881 h 2149759"/>
              <a:gd name="connsiteX3" fmla="*/ 863196 w 3644147"/>
              <a:gd name="connsiteY3" fmla="*/ 2149759 h 2149759"/>
              <a:gd name="connsiteX4" fmla="*/ 551057 w 3644147"/>
              <a:gd name="connsiteY4" fmla="*/ 2149759 h 2149759"/>
              <a:gd name="connsiteX5" fmla="*/ 0 w 3644147"/>
              <a:gd name="connsiteY5" fmla="*/ 1598702 h 2149759"/>
              <a:gd name="connsiteX6" fmla="*/ 19562 w 3644147"/>
              <a:gd name="connsiteY6" fmla="*/ 1510486 h 2149759"/>
              <a:gd name="connsiteX7" fmla="*/ 1790179 w 3644147"/>
              <a:gd name="connsiteY7" fmla="*/ 0 h 2149759"/>
              <a:gd name="connsiteX8" fmla="*/ 3644147 w 3644147"/>
              <a:gd name="connsiteY8" fmla="*/ 2149759 h 214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44147" h="2149759">
                <a:moveTo>
                  <a:pt x="3644147" y="2149759"/>
                </a:moveTo>
                <a:lnTo>
                  <a:pt x="2717163" y="2149759"/>
                </a:lnTo>
                <a:cubicBezTo>
                  <a:pt x="2717162" y="1556120"/>
                  <a:pt x="2302138" y="1074880"/>
                  <a:pt x="1790179" y="1074881"/>
                </a:cubicBezTo>
                <a:cubicBezTo>
                  <a:pt x="1278220" y="1074880"/>
                  <a:pt x="863196" y="1556119"/>
                  <a:pt x="863196" y="2149759"/>
                </a:cubicBezTo>
                <a:lnTo>
                  <a:pt x="551057" y="2149759"/>
                </a:lnTo>
                <a:lnTo>
                  <a:pt x="0" y="1598702"/>
                </a:lnTo>
                <a:lnTo>
                  <a:pt x="19562" y="1510486"/>
                </a:lnTo>
                <a:cubicBezTo>
                  <a:pt x="254295" y="635388"/>
                  <a:pt x="958246" y="0"/>
                  <a:pt x="1790179" y="0"/>
                </a:cubicBezTo>
                <a:cubicBezTo>
                  <a:pt x="2814097" y="0"/>
                  <a:pt x="3644147" y="962481"/>
                  <a:pt x="3644147" y="2149759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6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CFCA-2015-290D-23E8-BD5A2AEF9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7566" y="3052367"/>
            <a:ext cx="5418772" cy="3040458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Statement</a:t>
            </a:r>
            <a:r>
              <a:rPr lang="en-US" sz="2400" dirty="0">
                <a:solidFill>
                  <a:schemeClr val="tx1"/>
                </a:solidFill>
                <a:latin typeface="Times New Roman"/>
                <a:ea typeface="Source Sans Pro"/>
                <a:cs typeface="Times New Roman"/>
              </a:rPr>
              <a:t>: Development of gamified platform on Children's Rights to increase legal literacy and awareness among children in India.</a:t>
            </a:r>
            <a:endParaRPr lang="en-US" sz="240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9DE43D0-73AC-46B4-A39F-E66967A1F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0021470" y="292006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03C343E-7EAC-4512-955A-33B1833F2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1901768" y="4915975"/>
            <a:ext cx="214196" cy="701949"/>
          </a:xfrm>
          <a:custGeom>
            <a:avLst/>
            <a:gdLst>
              <a:gd name="connsiteX0" fmla="*/ 128682 w 214196"/>
              <a:gd name="connsiteY0" fmla="*/ 9479 h 701949"/>
              <a:gd name="connsiteX1" fmla="*/ 214196 w 214196"/>
              <a:gd name="connsiteY1" fmla="*/ 466589 h 701949"/>
              <a:gd name="connsiteX2" fmla="*/ 213337 w 214196"/>
              <a:gd name="connsiteY2" fmla="*/ 503724 h 701949"/>
              <a:gd name="connsiteX3" fmla="*/ 15112 w 214196"/>
              <a:gd name="connsiteY3" fmla="*/ 701949 h 701949"/>
              <a:gd name="connsiteX4" fmla="*/ 8417 w 214196"/>
              <a:gd name="connsiteY4" fmla="*/ 648207 h 701949"/>
              <a:gd name="connsiteX5" fmla="*/ 0 w 214196"/>
              <a:gd name="connsiteY5" fmla="*/ 466589 h 701949"/>
              <a:gd name="connsiteX6" fmla="*/ 107098 w 214196"/>
              <a:gd name="connsiteY6" fmla="*/ 0 h 701949"/>
              <a:gd name="connsiteX7" fmla="*/ 128682 w 214196"/>
              <a:gd name="connsiteY7" fmla="*/ 9479 h 701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4196" h="701949">
                <a:moveTo>
                  <a:pt x="128682" y="9479"/>
                </a:moveTo>
                <a:cubicBezTo>
                  <a:pt x="177485" y="52987"/>
                  <a:pt x="214196" y="241110"/>
                  <a:pt x="214196" y="466589"/>
                </a:cubicBezTo>
                <a:lnTo>
                  <a:pt x="213337" y="503724"/>
                </a:lnTo>
                <a:lnTo>
                  <a:pt x="15112" y="701949"/>
                </a:lnTo>
                <a:lnTo>
                  <a:pt x="8417" y="648207"/>
                </a:lnTo>
                <a:cubicBezTo>
                  <a:pt x="2997" y="592384"/>
                  <a:pt x="0" y="531011"/>
                  <a:pt x="0" y="466589"/>
                </a:cubicBezTo>
                <a:cubicBezTo>
                  <a:pt x="0" y="208899"/>
                  <a:pt x="47949" y="0"/>
                  <a:pt x="107098" y="0"/>
                </a:cubicBezTo>
                <a:cubicBezTo>
                  <a:pt x="114492" y="0"/>
                  <a:pt x="121710" y="3264"/>
                  <a:pt x="128682" y="9479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07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3DE6C-112D-40CF-4679-C49FC8A3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918" y="905364"/>
            <a:ext cx="8281987" cy="1333057"/>
          </a:xfrm>
        </p:spPr>
        <p:txBody>
          <a:bodyPr wrap="square" anchor="t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Objective and Scope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D438371-A37F-43CB-8166-3E9115593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274870" y="-114297"/>
            <a:ext cx="1853969" cy="926985"/>
          </a:xfrm>
          <a:custGeom>
            <a:avLst/>
            <a:gdLst>
              <a:gd name="connsiteX0" fmla="*/ 958943 w 1853969"/>
              <a:gd name="connsiteY0" fmla="*/ 1614 h 926985"/>
              <a:gd name="connsiteX1" fmla="*/ 1852355 w 1853969"/>
              <a:gd name="connsiteY1" fmla="*/ 895026 h 926985"/>
              <a:gd name="connsiteX2" fmla="*/ 1853969 w 1853969"/>
              <a:gd name="connsiteY2" fmla="*/ 926985 h 926985"/>
              <a:gd name="connsiteX3" fmla="*/ 1390476 w 1853969"/>
              <a:gd name="connsiteY3" fmla="*/ 926985 h 926985"/>
              <a:gd name="connsiteX4" fmla="*/ 926984 w 1853969"/>
              <a:gd name="connsiteY4" fmla="*/ 463493 h 926985"/>
              <a:gd name="connsiteX5" fmla="*/ 463493 w 1853969"/>
              <a:gd name="connsiteY5" fmla="*/ 926985 h 926985"/>
              <a:gd name="connsiteX6" fmla="*/ 0 w 1853969"/>
              <a:gd name="connsiteY6" fmla="*/ 926985 h 926985"/>
              <a:gd name="connsiteX7" fmla="*/ 926985 w 1853969"/>
              <a:gd name="connsiteY7" fmla="*/ 0 h 926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53969" h="926985">
                <a:moveTo>
                  <a:pt x="958943" y="1614"/>
                </a:moveTo>
                <a:lnTo>
                  <a:pt x="1852355" y="895026"/>
                </a:lnTo>
                <a:lnTo>
                  <a:pt x="1853969" y="926985"/>
                </a:lnTo>
                <a:lnTo>
                  <a:pt x="1390476" y="926985"/>
                </a:lnTo>
                <a:cubicBezTo>
                  <a:pt x="1390476" y="671005"/>
                  <a:pt x="1182964" y="463493"/>
                  <a:pt x="926984" y="463493"/>
                </a:cubicBezTo>
                <a:cubicBezTo>
                  <a:pt x="671005" y="463493"/>
                  <a:pt x="463493" y="671005"/>
                  <a:pt x="463493" y="926985"/>
                </a:cubicBezTo>
                <a:lnTo>
                  <a:pt x="0" y="926985"/>
                </a:lnTo>
                <a:cubicBezTo>
                  <a:pt x="0" y="415026"/>
                  <a:pt x="415025" y="0"/>
                  <a:pt x="926985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254000" dist="50800" dir="5400000">
              <a:schemeClr val="accent1">
                <a:lumMod val="40000"/>
                <a:lumOff val="6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AE18936-8FC4-4357-B2D0-AEEAFF4D7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968027" y="-45404"/>
            <a:ext cx="107098" cy="466589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CF94A42-720D-4B81-8D24-E4A974DE0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87001" y="935623"/>
            <a:ext cx="107098" cy="466589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15EB72A-E1B0-4CE0-BB0D-BEFCDF8EF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315857" y="-131277"/>
            <a:ext cx="1853969" cy="1042921"/>
          </a:xfrm>
          <a:custGeom>
            <a:avLst/>
            <a:gdLst>
              <a:gd name="connsiteX0" fmla="*/ 959154 w 1853969"/>
              <a:gd name="connsiteY0" fmla="*/ 1828 h 1042921"/>
              <a:gd name="connsiteX1" fmla="*/ 1842210 w 1853969"/>
              <a:gd name="connsiteY1" fmla="*/ 884883 h 1042921"/>
              <a:gd name="connsiteX2" fmla="*/ 1849183 w 1853969"/>
              <a:gd name="connsiteY2" fmla="*/ 936288 h 1042921"/>
              <a:gd name="connsiteX3" fmla="*/ 1853969 w 1853969"/>
              <a:gd name="connsiteY3" fmla="*/ 1042921 h 1042921"/>
              <a:gd name="connsiteX4" fmla="*/ 1390476 w 1853969"/>
              <a:gd name="connsiteY4" fmla="*/ 1042921 h 1042921"/>
              <a:gd name="connsiteX5" fmla="*/ 926984 w 1853969"/>
              <a:gd name="connsiteY5" fmla="*/ 521461 h 1042921"/>
              <a:gd name="connsiteX6" fmla="*/ 463493 w 1853969"/>
              <a:gd name="connsiteY6" fmla="*/ 1042921 h 1042921"/>
              <a:gd name="connsiteX7" fmla="*/ 0 w 1853969"/>
              <a:gd name="connsiteY7" fmla="*/ 1042921 h 1042921"/>
              <a:gd name="connsiteX8" fmla="*/ 926985 w 1853969"/>
              <a:gd name="connsiteY8" fmla="*/ 0 h 1042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53969" h="1042921">
                <a:moveTo>
                  <a:pt x="959154" y="1828"/>
                </a:moveTo>
                <a:lnTo>
                  <a:pt x="1842210" y="884883"/>
                </a:lnTo>
                <a:lnTo>
                  <a:pt x="1849183" y="936288"/>
                </a:lnTo>
                <a:cubicBezTo>
                  <a:pt x="1852348" y="971348"/>
                  <a:pt x="1853969" y="1006922"/>
                  <a:pt x="1853969" y="1042921"/>
                </a:cubicBezTo>
                <a:lnTo>
                  <a:pt x="1390476" y="1042921"/>
                </a:lnTo>
                <a:cubicBezTo>
                  <a:pt x="1390476" y="754927"/>
                  <a:pt x="1182964" y="521461"/>
                  <a:pt x="926984" y="521461"/>
                </a:cubicBezTo>
                <a:cubicBezTo>
                  <a:pt x="671005" y="521461"/>
                  <a:pt x="463493" y="754927"/>
                  <a:pt x="463493" y="1042921"/>
                </a:cubicBezTo>
                <a:lnTo>
                  <a:pt x="0" y="1042921"/>
                </a:lnTo>
                <a:cubicBezTo>
                  <a:pt x="0" y="466932"/>
                  <a:pt x="415025" y="0"/>
                  <a:pt x="926985" y="0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20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8D9FE19-3EE9-41F7-8054-F2C86DBEB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908" y="472902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69E03-81FA-9036-6E17-B5012697B6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8721" y="1938675"/>
            <a:ext cx="7489848" cy="3040458"/>
          </a:xfrm>
        </p:spPr>
        <p:txBody>
          <a:bodyPr vert="horz" wrap="square" lIns="0" tIns="0" rIns="0" bIns="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chemeClr val="tx1"/>
                </a:solidFill>
                <a:latin typeface="Times New Roman"/>
                <a:cs typeface="Times New Roman"/>
              </a:rPr>
              <a:t>Objective</a:t>
            </a:r>
            <a:r>
              <a:rPr lang="en-US" sz="1800" dirty="0">
                <a:solidFill>
                  <a:schemeClr val="tx1"/>
                </a:solidFill>
                <a:latin typeface="Times New Roman"/>
                <a:cs typeface="Times New Roman"/>
              </a:rPr>
              <a:t>: Create an engaging, inclusive platform for children (8-16) to learn and advocate for their rights.</a:t>
            </a:r>
            <a:endParaRPr lang="en-US" sz="1800">
              <a:solidFill>
                <a:schemeClr val="tx1"/>
              </a:solidFill>
              <a:latin typeface="Times New Roman"/>
              <a:ea typeface="Source Sans Pro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In designing a game to educate children about their child rights, several key areas of project work need consideration: </a:t>
            </a:r>
            <a:endParaRPr lang="en-US" sz="1800">
              <a:solidFill>
                <a:schemeClr val="tx1"/>
              </a:solidFill>
              <a:latin typeface="Times New Roman"/>
              <a:ea typeface="+mn-lt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  </a:t>
            </a:r>
            <a:r>
              <a:rPr lang="en-US" sz="16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I) Age Appropriate Content </a:t>
            </a:r>
            <a:endParaRPr lang="en-US" sz="1600">
              <a:solidFill>
                <a:schemeClr val="tx1"/>
              </a:solidFill>
              <a:latin typeface="Times New Roman"/>
              <a:ea typeface="+mn-lt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  II) Educational Content Coverage </a:t>
            </a:r>
            <a:endParaRPr lang="en-US" sz="1600">
              <a:solidFill>
                <a:schemeClr val="tx1"/>
              </a:solidFill>
              <a:latin typeface="Times New Roman"/>
              <a:ea typeface="+mn-lt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  III) Comprehensive and Interactive Learning </a:t>
            </a:r>
            <a:endParaRPr lang="en-US" sz="1600">
              <a:solidFill>
                <a:schemeClr val="tx1"/>
              </a:solidFill>
              <a:latin typeface="Times New Roman"/>
              <a:ea typeface="+mn-lt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  IV) Storyline and characters </a:t>
            </a:r>
            <a:endParaRPr lang="en-US" sz="1600">
              <a:solidFill>
                <a:schemeClr val="tx1"/>
              </a:solidFill>
              <a:latin typeface="Times New Roman"/>
              <a:ea typeface="+mn-lt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  V) Visual and Audio Elements </a:t>
            </a:r>
            <a:endParaRPr lang="en-US" sz="1600">
              <a:solidFill>
                <a:schemeClr val="tx1"/>
              </a:solidFill>
              <a:latin typeface="Times New Roman"/>
              <a:ea typeface="+mn-lt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  VI) Accessibility and User Experience </a:t>
            </a:r>
            <a:endParaRPr lang="en-US" sz="160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D7EF0A0-9237-4001-884B-9E0F5ECE4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962595" y="3429000"/>
            <a:ext cx="2679292" cy="2525894"/>
            <a:chOff x="9469123" y="4029759"/>
            <a:chExt cx="2679292" cy="2525894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49490B2-2AF9-4660-9B40-248A345D9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9988415" y="4029759"/>
              <a:ext cx="2160000" cy="252589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508000" dist="203200" dir="7320000">
                <a:schemeClr val="accent1">
                  <a:lumMod val="60000"/>
                  <a:lumOff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64A160-6ADA-4260-92B9-9BD8B6681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009123" y="3693413"/>
              <a:ext cx="1080000" cy="216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044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A34736-6C83-4C8F-ED1A-DFFD81F37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380" y="1061671"/>
            <a:ext cx="8281987" cy="1333057"/>
          </a:xfrm>
        </p:spPr>
        <p:txBody>
          <a:bodyPr wrap="square" anchor="t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Literature Review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D438371-A37F-43CB-8166-3E9115593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274870" y="-114297"/>
            <a:ext cx="1853969" cy="926985"/>
          </a:xfrm>
          <a:custGeom>
            <a:avLst/>
            <a:gdLst>
              <a:gd name="connsiteX0" fmla="*/ 958943 w 1853969"/>
              <a:gd name="connsiteY0" fmla="*/ 1614 h 926985"/>
              <a:gd name="connsiteX1" fmla="*/ 1852355 w 1853969"/>
              <a:gd name="connsiteY1" fmla="*/ 895026 h 926985"/>
              <a:gd name="connsiteX2" fmla="*/ 1853969 w 1853969"/>
              <a:gd name="connsiteY2" fmla="*/ 926985 h 926985"/>
              <a:gd name="connsiteX3" fmla="*/ 1390476 w 1853969"/>
              <a:gd name="connsiteY3" fmla="*/ 926985 h 926985"/>
              <a:gd name="connsiteX4" fmla="*/ 926984 w 1853969"/>
              <a:gd name="connsiteY4" fmla="*/ 463493 h 926985"/>
              <a:gd name="connsiteX5" fmla="*/ 463493 w 1853969"/>
              <a:gd name="connsiteY5" fmla="*/ 926985 h 926985"/>
              <a:gd name="connsiteX6" fmla="*/ 0 w 1853969"/>
              <a:gd name="connsiteY6" fmla="*/ 926985 h 926985"/>
              <a:gd name="connsiteX7" fmla="*/ 926985 w 1853969"/>
              <a:gd name="connsiteY7" fmla="*/ 0 h 926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53969" h="926985">
                <a:moveTo>
                  <a:pt x="958943" y="1614"/>
                </a:moveTo>
                <a:lnTo>
                  <a:pt x="1852355" y="895026"/>
                </a:lnTo>
                <a:lnTo>
                  <a:pt x="1853969" y="926985"/>
                </a:lnTo>
                <a:lnTo>
                  <a:pt x="1390476" y="926985"/>
                </a:lnTo>
                <a:cubicBezTo>
                  <a:pt x="1390476" y="671005"/>
                  <a:pt x="1182964" y="463493"/>
                  <a:pt x="926984" y="463493"/>
                </a:cubicBezTo>
                <a:cubicBezTo>
                  <a:pt x="671005" y="463493"/>
                  <a:pt x="463493" y="671005"/>
                  <a:pt x="463493" y="926985"/>
                </a:cubicBezTo>
                <a:lnTo>
                  <a:pt x="0" y="926985"/>
                </a:lnTo>
                <a:cubicBezTo>
                  <a:pt x="0" y="415026"/>
                  <a:pt x="415025" y="0"/>
                  <a:pt x="926985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254000" dist="50800" dir="5400000">
              <a:schemeClr val="accent1">
                <a:lumMod val="40000"/>
                <a:lumOff val="6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AE18936-8FC4-4357-B2D0-AEEAFF4D7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968027" y="-45404"/>
            <a:ext cx="107098" cy="466589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CF94A42-720D-4B81-8D24-E4A974DE0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87001" y="935623"/>
            <a:ext cx="107098" cy="466589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15EB72A-E1B0-4CE0-BB0D-BEFCDF8EF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315857" y="-131277"/>
            <a:ext cx="1853969" cy="1042921"/>
          </a:xfrm>
          <a:custGeom>
            <a:avLst/>
            <a:gdLst>
              <a:gd name="connsiteX0" fmla="*/ 959154 w 1853969"/>
              <a:gd name="connsiteY0" fmla="*/ 1828 h 1042921"/>
              <a:gd name="connsiteX1" fmla="*/ 1842210 w 1853969"/>
              <a:gd name="connsiteY1" fmla="*/ 884883 h 1042921"/>
              <a:gd name="connsiteX2" fmla="*/ 1849183 w 1853969"/>
              <a:gd name="connsiteY2" fmla="*/ 936288 h 1042921"/>
              <a:gd name="connsiteX3" fmla="*/ 1853969 w 1853969"/>
              <a:gd name="connsiteY3" fmla="*/ 1042921 h 1042921"/>
              <a:gd name="connsiteX4" fmla="*/ 1390476 w 1853969"/>
              <a:gd name="connsiteY4" fmla="*/ 1042921 h 1042921"/>
              <a:gd name="connsiteX5" fmla="*/ 926984 w 1853969"/>
              <a:gd name="connsiteY5" fmla="*/ 521461 h 1042921"/>
              <a:gd name="connsiteX6" fmla="*/ 463493 w 1853969"/>
              <a:gd name="connsiteY6" fmla="*/ 1042921 h 1042921"/>
              <a:gd name="connsiteX7" fmla="*/ 0 w 1853969"/>
              <a:gd name="connsiteY7" fmla="*/ 1042921 h 1042921"/>
              <a:gd name="connsiteX8" fmla="*/ 926985 w 1853969"/>
              <a:gd name="connsiteY8" fmla="*/ 0 h 1042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53969" h="1042921">
                <a:moveTo>
                  <a:pt x="959154" y="1828"/>
                </a:moveTo>
                <a:lnTo>
                  <a:pt x="1842210" y="884883"/>
                </a:lnTo>
                <a:lnTo>
                  <a:pt x="1849183" y="936288"/>
                </a:lnTo>
                <a:cubicBezTo>
                  <a:pt x="1852348" y="971348"/>
                  <a:pt x="1853969" y="1006922"/>
                  <a:pt x="1853969" y="1042921"/>
                </a:cubicBezTo>
                <a:lnTo>
                  <a:pt x="1390476" y="1042921"/>
                </a:lnTo>
                <a:cubicBezTo>
                  <a:pt x="1390476" y="754927"/>
                  <a:pt x="1182964" y="521461"/>
                  <a:pt x="926984" y="521461"/>
                </a:cubicBezTo>
                <a:cubicBezTo>
                  <a:pt x="671005" y="521461"/>
                  <a:pt x="463493" y="754927"/>
                  <a:pt x="463493" y="1042921"/>
                </a:cubicBezTo>
                <a:lnTo>
                  <a:pt x="0" y="1042921"/>
                </a:lnTo>
                <a:cubicBezTo>
                  <a:pt x="0" y="466932"/>
                  <a:pt x="415025" y="0"/>
                  <a:pt x="926985" y="0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20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8D9FE19-3EE9-41F7-8054-F2C86DBEB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908" y="472902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BAA83-5010-610D-1B02-1FCD0B22A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1566" y="2388059"/>
            <a:ext cx="6776695" cy="3011151"/>
          </a:xfrm>
        </p:spPr>
        <p:txBody>
          <a:bodyPr vert="horz" wrap="square" lIns="0" tIns="0" rIns="0" bIns="0" rtlCol="0" anchor="t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chemeClr val="tx1"/>
                </a:solidFill>
                <a:latin typeface="Source Sans Pro"/>
                <a:ea typeface="+mn-lt"/>
                <a:cs typeface="+mn-lt"/>
              </a:rPr>
              <a:t>1. Sakka, T., &amp; </a:t>
            </a:r>
            <a:r>
              <a:rPr lang="en-US" sz="1800" err="1">
                <a:solidFill>
                  <a:schemeClr val="tx1"/>
                </a:solidFill>
                <a:latin typeface="Source Sans Pro"/>
                <a:ea typeface="+mn-lt"/>
                <a:cs typeface="+mn-lt"/>
              </a:rPr>
              <a:t>Gouscos</a:t>
            </a:r>
            <a:r>
              <a:rPr lang="en-US" sz="1800" dirty="0">
                <a:solidFill>
                  <a:schemeClr val="tx1"/>
                </a:solidFill>
                <a:latin typeface="Source Sans Pro"/>
                <a:ea typeface="+mn-lt"/>
                <a:cs typeface="+mn-lt"/>
              </a:rPr>
              <a:t>, D. 2023. "Children’s Rights Education via Game-based Activities: An Intervention in Kindergarten." Journal Proceedings, Volume 10, Page Numbers 1-24</a:t>
            </a:r>
            <a:endParaRPr lang="en-US" sz="1800">
              <a:solidFill>
                <a:schemeClr val="tx1"/>
              </a:solidFill>
              <a:latin typeface="Source Sans Pro"/>
              <a:ea typeface="Source Sans Pro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chemeClr val="tx1"/>
                </a:solidFill>
                <a:latin typeface="Source Sans Pro"/>
                <a:ea typeface="+mn-lt"/>
                <a:cs typeface="+mn-lt"/>
              </a:rPr>
              <a:t>2. </a:t>
            </a:r>
            <a:r>
              <a:rPr lang="en-US" sz="1800" err="1">
                <a:solidFill>
                  <a:schemeClr val="tx1"/>
                </a:solidFill>
                <a:latin typeface="Source Sans Pro"/>
                <a:ea typeface="+mn-lt"/>
                <a:cs typeface="+mn-lt"/>
              </a:rPr>
              <a:t>Øygardslia</a:t>
            </a:r>
            <a:r>
              <a:rPr lang="en-US" sz="1800" dirty="0">
                <a:solidFill>
                  <a:schemeClr val="tx1"/>
                </a:solidFill>
                <a:latin typeface="Source Sans Pro"/>
                <a:ea typeface="+mn-lt"/>
                <a:cs typeface="+mn-lt"/>
              </a:rPr>
              <a:t>, K., Weitze, C. L., &amp; Shin, J. 2020. "The Educational Potential of Visual Novel Games: Principles for Design." Journal Proceedings, Volume 2, Page Numbers 1-10. </a:t>
            </a:r>
            <a:endParaRPr lang="en-US" sz="1800">
              <a:solidFill>
                <a:schemeClr val="tx1"/>
              </a:solidFill>
              <a:latin typeface="Source Sans Pro"/>
              <a:ea typeface="Source Sans Pro"/>
              <a:cs typeface="Times New Roman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>
                <a:solidFill>
                  <a:schemeClr val="tx1"/>
                </a:solidFill>
                <a:latin typeface="Source Sans Pro"/>
                <a:ea typeface="+mn-lt"/>
                <a:cs typeface="+mn-lt"/>
              </a:rPr>
              <a:t>3. Hussein, M. H., Ow, S. H., Cheong, L. S., Thong, M.-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K., &amp; Ale Ebrahim, N. (2019). Effects of Digital Game-Based Learning on Elementary Science Learning: A Systematic Review. IEEE Access, 7, 62465-62478. </a:t>
            </a:r>
            <a:r>
              <a:rPr lang="en-US" sz="1800" err="1">
                <a:solidFill>
                  <a:schemeClr val="tx1"/>
                </a:solidFill>
                <a:latin typeface="Source Sans Pro"/>
                <a:ea typeface="+mn-lt"/>
                <a:cs typeface="+mn-lt"/>
              </a:rPr>
              <a:t>doi</a:t>
            </a:r>
            <a:r>
              <a:rPr lang="en-US" sz="1800" dirty="0">
                <a:solidFill>
                  <a:schemeClr val="tx1"/>
                </a:solidFill>
                <a:latin typeface="Source Sans Pro"/>
                <a:ea typeface="+mn-lt"/>
                <a:cs typeface="+mn-lt"/>
              </a:rPr>
              <a:t>: 10.1109/ACCESS.2019.2916324.</a:t>
            </a:r>
            <a:endParaRPr lang="en-US" sz="1800">
              <a:solidFill>
                <a:schemeClr val="tx1"/>
              </a:solidFill>
              <a:latin typeface="Source Sans Pro"/>
              <a:ea typeface="Source Sans Pro"/>
              <a:cs typeface="Times New Roman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D7EF0A0-9237-4001-884B-9E0F5ECE4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962595" y="3429000"/>
            <a:ext cx="2679292" cy="2525894"/>
            <a:chOff x="9469123" y="4029759"/>
            <a:chExt cx="2679292" cy="2525894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49490B2-2AF9-4660-9B40-248A345D9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9988415" y="4029759"/>
              <a:ext cx="2160000" cy="252589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508000" dist="203200" dir="7320000">
                <a:schemeClr val="accent1">
                  <a:lumMod val="60000"/>
                  <a:lumOff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64A160-6ADA-4260-92B9-9BD8B6681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009123" y="3693413"/>
              <a:ext cx="1080000" cy="216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4400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78DC46-4E48-08FE-E31A-9E6508C13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4918" y="973748"/>
            <a:ext cx="8281987" cy="1333057"/>
          </a:xfrm>
        </p:spPr>
        <p:txBody>
          <a:bodyPr wrap="square" anchor="t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dirty="0"/>
              <a:t>Requirement Analysis: Data Collection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D438371-A37F-43CB-8166-3E9115593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274870" y="-114297"/>
            <a:ext cx="1853969" cy="926985"/>
          </a:xfrm>
          <a:custGeom>
            <a:avLst/>
            <a:gdLst>
              <a:gd name="connsiteX0" fmla="*/ 958943 w 1853969"/>
              <a:gd name="connsiteY0" fmla="*/ 1614 h 926985"/>
              <a:gd name="connsiteX1" fmla="*/ 1852355 w 1853969"/>
              <a:gd name="connsiteY1" fmla="*/ 895026 h 926985"/>
              <a:gd name="connsiteX2" fmla="*/ 1853969 w 1853969"/>
              <a:gd name="connsiteY2" fmla="*/ 926985 h 926985"/>
              <a:gd name="connsiteX3" fmla="*/ 1390476 w 1853969"/>
              <a:gd name="connsiteY3" fmla="*/ 926985 h 926985"/>
              <a:gd name="connsiteX4" fmla="*/ 926984 w 1853969"/>
              <a:gd name="connsiteY4" fmla="*/ 463493 h 926985"/>
              <a:gd name="connsiteX5" fmla="*/ 463493 w 1853969"/>
              <a:gd name="connsiteY5" fmla="*/ 926985 h 926985"/>
              <a:gd name="connsiteX6" fmla="*/ 0 w 1853969"/>
              <a:gd name="connsiteY6" fmla="*/ 926985 h 926985"/>
              <a:gd name="connsiteX7" fmla="*/ 926985 w 1853969"/>
              <a:gd name="connsiteY7" fmla="*/ 0 h 926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53969" h="926985">
                <a:moveTo>
                  <a:pt x="958943" y="1614"/>
                </a:moveTo>
                <a:lnTo>
                  <a:pt x="1852355" y="895026"/>
                </a:lnTo>
                <a:lnTo>
                  <a:pt x="1853969" y="926985"/>
                </a:lnTo>
                <a:lnTo>
                  <a:pt x="1390476" y="926985"/>
                </a:lnTo>
                <a:cubicBezTo>
                  <a:pt x="1390476" y="671005"/>
                  <a:pt x="1182964" y="463493"/>
                  <a:pt x="926984" y="463493"/>
                </a:cubicBezTo>
                <a:cubicBezTo>
                  <a:pt x="671005" y="463493"/>
                  <a:pt x="463493" y="671005"/>
                  <a:pt x="463493" y="926985"/>
                </a:cubicBezTo>
                <a:lnTo>
                  <a:pt x="0" y="926985"/>
                </a:lnTo>
                <a:cubicBezTo>
                  <a:pt x="0" y="415026"/>
                  <a:pt x="415025" y="0"/>
                  <a:pt x="926985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254000" dist="50800" dir="5400000">
              <a:schemeClr val="accent1">
                <a:lumMod val="40000"/>
                <a:lumOff val="6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AE18936-8FC4-4357-B2D0-AEEAFF4D7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968027" y="-45404"/>
            <a:ext cx="107098" cy="466589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CF94A42-720D-4B81-8D24-E4A974DE0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87001" y="935623"/>
            <a:ext cx="107098" cy="466589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15EB72A-E1B0-4CE0-BB0D-BEFCDF8EF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315857" y="-131277"/>
            <a:ext cx="1853969" cy="1042921"/>
          </a:xfrm>
          <a:custGeom>
            <a:avLst/>
            <a:gdLst>
              <a:gd name="connsiteX0" fmla="*/ 959154 w 1853969"/>
              <a:gd name="connsiteY0" fmla="*/ 1828 h 1042921"/>
              <a:gd name="connsiteX1" fmla="*/ 1842210 w 1853969"/>
              <a:gd name="connsiteY1" fmla="*/ 884883 h 1042921"/>
              <a:gd name="connsiteX2" fmla="*/ 1849183 w 1853969"/>
              <a:gd name="connsiteY2" fmla="*/ 936288 h 1042921"/>
              <a:gd name="connsiteX3" fmla="*/ 1853969 w 1853969"/>
              <a:gd name="connsiteY3" fmla="*/ 1042921 h 1042921"/>
              <a:gd name="connsiteX4" fmla="*/ 1390476 w 1853969"/>
              <a:gd name="connsiteY4" fmla="*/ 1042921 h 1042921"/>
              <a:gd name="connsiteX5" fmla="*/ 926984 w 1853969"/>
              <a:gd name="connsiteY5" fmla="*/ 521461 h 1042921"/>
              <a:gd name="connsiteX6" fmla="*/ 463493 w 1853969"/>
              <a:gd name="connsiteY6" fmla="*/ 1042921 h 1042921"/>
              <a:gd name="connsiteX7" fmla="*/ 0 w 1853969"/>
              <a:gd name="connsiteY7" fmla="*/ 1042921 h 1042921"/>
              <a:gd name="connsiteX8" fmla="*/ 926985 w 1853969"/>
              <a:gd name="connsiteY8" fmla="*/ 0 h 1042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53969" h="1042921">
                <a:moveTo>
                  <a:pt x="959154" y="1828"/>
                </a:moveTo>
                <a:lnTo>
                  <a:pt x="1842210" y="884883"/>
                </a:lnTo>
                <a:lnTo>
                  <a:pt x="1849183" y="936288"/>
                </a:lnTo>
                <a:cubicBezTo>
                  <a:pt x="1852348" y="971348"/>
                  <a:pt x="1853969" y="1006922"/>
                  <a:pt x="1853969" y="1042921"/>
                </a:cubicBezTo>
                <a:lnTo>
                  <a:pt x="1390476" y="1042921"/>
                </a:lnTo>
                <a:cubicBezTo>
                  <a:pt x="1390476" y="754927"/>
                  <a:pt x="1182964" y="521461"/>
                  <a:pt x="926984" y="521461"/>
                </a:cubicBezTo>
                <a:cubicBezTo>
                  <a:pt x="671005" y="521461"/>
                  <a:pt x="463493" y="754927"/>
                  <a:pt x="463493" y="1042921"/>
                </a:cubicBezTo>
                <a:lnTo>
                  <a:pt x="0" y="1042921"/>
                </a:lnTo>
                <a:cubicBezTo>
                  <a:pt x="0" y="466932"/>
                  <a:pt x="415025" y="0"/>
                  <a:pt x="926985" y="0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20000"/>
            </a:schemeClr>
          </a:solidFill>
          <a:ln>
            <a:noFill/>
          </a:ln>
          <a:effectLst>
            <a:softEdge rad="190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8D9FE19-3EE9-41F7-8054-F2C86DBEB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908" y="472902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0FBC2-04DF-E07E-DAFA-EF8C76371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8566" y="2485751"/>
            <a:ext cx="7226079" cy="3040458"/>
          </a:xfr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sz="1800" dirty="0">
                <a:solidFill>
                  <a:schemeClr val="tx1"/>
                </a:solidFill>
                <a:ea typeface="Source Sans Pro"/>
              </a:rPr>
              <a:t>Collection of data consists mainly on the below given factors:</a:t>
            </a:r>
            <a:endParaRPr lang="en-US" sz="1800">
              <a:solidFill>
                <a:schemeClr val="tx1"/>
              </a:solidFill>
              <a:ea typeface="Source Sans Pro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ea typeface="Source Sans Pro"/>
              </a:rPr>
              <a:t>  I) Gender</a:t>
            </a:r>
            <a:endParaRPr lang="en-US" sz="1800">
              <a:solidFill>
                <a:schemeClr val="tx1"/>
              </a:solidFill>
              <a:ea typeface="Source Sans Pro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ea typeface="Source Sans Pro"/>
              </a:rPr>
              <a:t>  II) Age</a:t>
            </a:r>
            <a:endParaRPr lang="en-US" sz="1800">
              <a:solidFill>
                <a:schemeClr val="tx1"/>
              </a:solidFill>
              <a:ea typeface="Source Sans Pro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ea typeface="Source Sans Pro"/>
              </a:rPr>
              <a:t>  III) Name</a:t>
            </a:r>
            <a:endParaRPr lang="en-US" sz="1800">
              <a:solidFill>
                <a:schemeClr val="tx1"/>
              </a:solidFill>
              <a:ea typeface="Source Sans Pro"/>
            </a:endParaRPr>
          </a:p>
          <a:p>
            <a:pPr marL="342900" indent="-342900"/>
            <a:r>
              <a:rPr lang="en-US" sz="1800" dirty="0">
                <a:solidFill>
                  <a:schemeClr val="tx1"/>
                </a:solidFill>
                <a:ea typeface="Source Sans Pro"/>
              </a:rPr>
              <a:t>These factors are utilized to make a perfectly-tailored experience   for the user.</a:t>
            </a:r>
            <a:endParaRPr lang="en-US" sz="1800">
              <a:solidFill>
                <a:schemeClr val="tx1"/>
              </a:solidFill>
              <a:ea typeface="Source Sans Pro"/>
            </a:endParaRPr>
          </a:p>
          <a:p>
            <a:pPr marL="342900" indent="-342900"/>
            <a:r>
              <a:rPr lang="en-US" sz="1800" dirty="0">
                <a:solidFill>
                  <a:schemeClr val="tx1"/>
                </a:solidFill>
                <a:ea typeface="Source Sans Pro"/>
              </a:rPr>
              <a:t>Data collected is stored locally in user data.</a:t>
            </a:r>
            <a:endParaRPr lang="en-US" sz="1800">
              <a:solidFill>
                <a:schemeClr val="tx1"/>
              </a:solidFill>
              <a:ea typeface="Source Sans Pro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D7EF0A0-9237-4001-884B-9E0F5ECE4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962595" y="3429000"/>
            <a:ext cx="2679292" cy="2525894"/>
            <a:chOff x="9469123" y="4029759"/>
            <a:chExt cx="2679292" cy="2525894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49490B2-2AF9-4660-9B40-248A345D9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9988415" y="4029759"/>
              <a:ext cx="2160000" cy="252589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508000" dist="203200" dir="7320000">
                <a:schemeClr val="accent1">
                  <a:lumMod val="60000"/>
                  <a:lumOff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364A160-6ADA-4260-92B9-9BD8B6681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009123" y="3693413"/>
              <a:ext cx="1080000" cy="216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7468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FCDE2A-425F-0CA2-CA68-2E7E8647F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4687" y="944440"/>
            <a:ext cx="8281987" cy="1333057"/>
          </a:xfrm>
        </p:spPr>
        <p:txBody>
          <a:bodyPr wrap="square" anchor="t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dirty="0"/>
              <a:t>Requirement Analysis: Functional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4E6BD3-B518-46A4-9CC0-30D095552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9157" y="158455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31FBE92-3FC2-48E4-874B-A5273A042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0526" y="2488515"/>
            <a:ext cx="1262947" cy="1335600"/>
            <a:chOff x="2678417" y="2427951"/>
            <a:chExt cx="1262947" cy="1335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F7C333A-2381-4657-ACDA-47654B21F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4A5CCC1-7BBD-4F00-82CF-C7683D9FF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0DAEA90-11E9-4069-BC2C-6F65C6C1C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600937" y="4090109"/>
            <a:ext cx="3682485" cy="1853969"/>
          </a:xfrm>
          <a:custGeom>
            <a:avLst/>
            <a:gdLst>
              <a:gd name="connsiteX0" fmla="*/ 3682485 w 3682485"/>
              <a:gd name="connsiteY0" fmla="*/ 1853969 h 1853969"/>
              <a:gd name="connsiteX1" fmla="*/ 2755500 w 3682485"/>
              <a:gd name="connsiteY1" fmla="*/ 1853969 h 1853969"/>
              <a:gd name="connsiteX2" fmla="*/ 1828517 w 3682485"/>
              <a:gd name="connsiteY2" fmla="*/ 926985 h 1853969"/>
              <a:gd name="connsiteX3" fmla="*/ 901534 w 3682485"/>
              <a:gd name="connsiteY3" fmla="*/ 1853969 h 1853969"/>
              <a:gd name="connsiteX4" fmla="*/ 293606 w 3682485"/>
              <a:gd name="connsiteY4" fmla="*/ 1853969 h 1853969"/>
              <a:gd name="connsiteX5" fmla="*/ 0 w 3682485"/>
              <a:gd name="connsiteY5" fmla="*/ 1560363 h 1853969"/>
              <a:gd name="connsiteX6" fmla="*/ 12215 w 3682485"/>
              <a:gd name="connsiteY6" fmla="*/ 1480329 h 1853969"/>
              <a:gd name="connsiteX7" fmla="*/ 1828517 w 3682485"/>
              <a:gd name="connsiteY7" fmla="*/ 0 h 1853969"/>
              <a:gd name="connsiteX8" fmla="*/ 3682485 w 3682485"/>
              <a:gd name="connsiteY8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82485" h="1853969">
                <a:moveTo>
                  <a:pt x="3682485" y="1853969"/>
                </a:moveTo>
                <a:lnTo>
                  <a:pt x="2755500" y="1853969"/>
                </a:lnTo>
                <a:cubicBezTo>
                  <a:pt x="2755500" y="1342010"/>
                  <a:pt x="2340476" y="926985"/>
                  <a:pt x="1828517" y="926985"/>
                </a:cubicBezTo>
                <a:cubicBezTo>
                  <a:pt x="1316558" y="926985"/>
                  <a:pt x="901534" y="1342010"/>
                  <a:pt x="901534" y="1853969"/>
                </a:cubicBezTo>
                <a:lnTo>
                  <a:pt x="293606" y="1853969"/>
                </a:lnTo>
                <a:lnTo>
                  <a:pt x="0" y="1560363"/>
                </a:lnTo>
                <a:lnTo>
                  <a:pt x="12215" y="1480329"/>
                </a:lnTo>
                <a:cubicBezTo>
                  <a:pt x="185091" y="635508"/>
                  <a:pt x="932589" y="0"/>
                  <a:pt x="1828517" y="0"/>
                </a:cubicBezTo>
                <a:cubicBezTo>
                  <a:pt x="2852434" y="0"/>
                  <a:pt x="3682485" y="830051"/>
                  <a:pt x="368248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508000" dist="101600" dir="96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0E8189B-747E-48AE-99A9-1BEE68012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711129" y="3843994"/>
            <a:ext cx="3644147" cy="2149759"/>
          </a:xfrm>
          <a:custGeom>
            <a:avLst/>
            <a:gdLst>
              <a:gd name="connsiteX0" fmla="*/ 3644147 w 3644147"/>
              <a:gd name="connsiteY0" fmla="*/ 2149759 h 2149759"/>
              <a:gd name="connsiteX1" fmla="*/ 2717163 w 3644147"/>
              <a:gd name="connsiteY1" fmla="*/ 2149759 h 2149759"/>
              <a:gd name="connsiteX2" fmla="*/ 1790179 w 3644147"/>
              <a:gd name="connsiteY2" fmla="*/ 1074881 h 2149759"/>
              <a:gd name="connsiteX3" fmla="*/ 863196 w 3644147"/>
              <a:gd name="connsiteY3" fmla="*/ 2149759 h 2149759"/>
              <a:gd name="connsiteX4" fmla="*/ 551057 w 3644147"/>
              <a:gd name="connsiteY4" fmla="*/ 2149759 h 2149759"/>
              <a:gd name="connsiteX5" fmla="*/ 0 w 3644147"/>
              <a:gd name="connsiteY5" fmla="*/ 1598702 h 2149759"/>
              <a:gd name="connsiteX6" fmla="*/ 19562 w 3644147"/>
              <a:gd name="connsiteY6" fmla="*/ 1510486 h 2149759"/>
              <a:gd name="connsiteX7" fmla="*/ 1790179 w 3644147"/>
              <a:gd name="connsiteY7" fmla="*/ 0 h 2149759"/>
              <a:gd name="connsiteX8" fmla="*/ 3644147 w 3644147"/>
              <a:gd name="connsiteY8" fmla="*/ 2149759 h 214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44147" h="2149759">
                <a:moveTo>
                  <a:pt x="3644147" y="2149759"/>
                </a:moveTo>
                <a:lnTo>
                  <a:pt x="2717163" y="2149759"/>
                </a:lnTo>
                <a:cubicBezTo>
                  <a:pt x="2717162" y="1556120"/>
                  <a:pt x="2302138" y="1074880"/>
                  <a:pt x="1790179" y="1074881"/>
                </a:cubicBezTo>
                <a:cubicBezTo>
                  <a:pt x="1278220" y="1074880"/>
                  <a:pt x="863196" y="1556119"/>
                  <a:pt x="863196" y="2149759"/>
                </a:cubicBezTo>
                <a:lnTo>
                  <a:pt x="551057" y="2149759"/>
                </a:lnTo>
                <a:lnTo>
                  <a:pt x="0" y="1598702"/>
                </a:lnTo>
                <a:lnTo>
                  <a:pt x="19562" y="1510486"/>
                </a:lnTo>
                <a:cubicBezTo>
                  <a:pt x="254295" y="635388"/>
                  <a:pt x="958246" y="0"/>
                  <a:pt x="1790179" y="0"/>
                </a:cubicBezTo>
                <a:cubicBezTo>
                  <a:pt x="2814097" y="0"/>
                  <a:pt x="3644147" y="962481"/>
                  <a:pt x="3644147" y="2149759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6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4165B-14DC-2474-0AF3-3E7570359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8797" y="2681136"/>
            <a:ext cx="6766925" cy="3040458"/>
          </a:xfrm>
        </p:spPr>
        <p:txBody>
          <a:bodyPr vert="horz" wrap="square" lIns="0" tIns="0" rIns="0" bIns="0" rtlCol="0" anchor="t">
            <a:noAutofit/>
          </a:bodyPr>
          <a:lstStyle/>
          <a:p>
            <a:pPr marL="342900" indent="-342900">
              <a:lnSpc>
                <a:spcPct val="100000"/>
              </a:lnSpc>
            </a:pPr>
            <a:r>
              <a:rPr lang="en-US" sz="1800" b="1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Educational Content Integration: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 Integrate lessons on kindness, empathy, social responsibility, and manners into gameplay through quizzes, videos, and character dialogues. </a:t>
            </a:r>
            <a:endParaRPr lang="en-US" sz="1800">
              <a:solidFill>
                <a:schemeClr val="tx1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Offline Activities: 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Include offline activities or mini games that players can enjoy without an internet connection, ensuring uninterrupted gameplay. </a:t>
            </a:r>
            <a:endParaRPr lang="en-US" sz="1800">
              <a:solidFill>
                <a:schemeClr val="tx1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Parental Controls: 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Include features that allow parents or guardians to set limits on playtime, restrict in-app purchases, and monitor their child's progress and interactions within the game.</a:t>
            </a:r>
            <a:endParaRPr lang="en-US" sz="1800" dirty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9DE43D0-73AC-46B4-A39F-E66967A1F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0021470" y="292006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03C343E-7EAC-4512-955A-33B1833F2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1901768" y="4915975"/>
            <a:ext cx="214196" cy="701949"/>
          </a:xfrm>
          <a:custGeom>
            <a:avLst/>
            <a:gdLst>
              <a:gd name="connsiteX0" fmla="*/ 128682 w 214196"/>
              <a:gd name="connsiteY0" fmla="*/ 9479 h 701949"/>
              <a:gd name="connsiteX1" fmla="*/ 214196 w 214196"/>
              <a:gd name="connsiteY1" fmla="*/ 466589 h 701949"/>
              <a:gd name="connsiteX2" fmla="*/ 213337 w 214196"/>
              <a:gd name="connsiteY2" fmla="*/ 503724 h 701949"/>
              <a:gd name="connsiteX3" fmla="*/ 15112 w 214196"/>
              <a:gd name="connsiteY3" fmla="*/ 701949 h 701949"/>
              <a:gd name="connsiteX4" fmla="*/ 8417 w 214196"/>
              <a:gd name="connsiteY4" fmla="*/ 648207 h 701949"/>
              <a:gd name="connsiteX5" fmla="*/ 0 w 214196"/>
              <a:gd name="connsiteY5" fmla="*/ 466589 h 701949"/>
              <a:gd name="connsiteX6" fmla="*/ 107098 w 214196"/>
              <a:gd name="connsiteY6" fmla="*/ 0 h 701949"/>
              <a:gd name="connsiteX7" fmla="*/ 128682 w 214196"/>
              <a:gd name="connsiteY7" fmla="*/ 9479 h 701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4196" h="701949">
                <a:moveTo>
                  <a:pt x="128682" y="9479"/>
                </a:moveTo>
                <a:cubicBezTo>
                  <a:pt x="177485" y="52987"/>
                  <a:pt x="214196" y="241110"/>
                  <a:pt x="214196" y="466589"/>
                </a:cubicBezTo>
                <a:lnTo>
                  <a:pt x="213337" y="503724"/>
                </a:lnTo>
                <a:lnTo>
                  <a:pt x="15112" y="701949"/>
                </a:lnTo>
                <a:lnTo>
                  <a:pt x="8417" y="648207"/>
                </a:lnTo>
                <a:cubicBezTo>
                  <a:pt x="2997" y="592384"/>
                  <a:pt x="0" y="531011"/>
                  <a:pt x="0" y="466589"/>
                </a:cubicBezTo>
                <a:cubicBezTo>
                  <a:pt x="0" y="208899"/>
                  <a:pt x="47949" y="0"/>
                  <a:pt x="107098" y="0"/>
                </a:cubicBezTo>
                <a:cubicBezTo>
                  <a:pt x="114492" y="0"/>
                  <a:pt x="121710" y="3264"/>
                  <a:pt x="128682" y="9479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45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3C077E-3E20-8C01-0E4C-4124DFF1B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303" y="944440"/>
            <a:ext cx="8281987" cy="1333057"/>
          </a:xfrm>
        </p:spPr>
        <p:txBody>
          <a:bodyPr wrap="square" anchor="t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dirty="0"/>
              <a:t>Requirement Analysis:</a:t>
            </a:r>
            <a:br>
              <a:rPr lang="en-US" dirty="0"/>
            </a:br>
            <a:r>
              <a:rPr lang="en-US" dirty="0"/>
              <a:t>Non-Functional</a:t>
            </a:r>
          </a:p>
          <a:p>
            <a:pPr algn="ctr">
              <a:lnSpc>
                <a:spcPct val="90000"/>
              </a:lnSpc>
            </a:pPr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04E6BD3-B518-46A4-9CC0-30D095552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9157" y="158455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31FBE92-3FC2-48E4-874B-A5273A042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0526" y="2488515"/>
            <a:ext cx="1262947" cy="1335600"/>
            <a:chOff x="2678417" y="2427951"/>
            <a:chExt cx="1262947" cy="13356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F7C333A-2381-4657-ACDA-47654B21F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4A5CCC1-7BBD-4F00-82CF-C7683D9FF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0DAEA90-11E9-4069-BC2C-6F65C6C1C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600937" y="4090109"/>
            <a:ext cx="3682485" cy="1853969"/>
          </a:xfrm>
          <a:custGeom>
            <a:avLst/>
            <a:gdLst>
              <a:gd name="connsiteX0" fmla="*/ 3682485 w 3682485"/>
              <a:gd name="connsiteY0" fmla="*/ 1853969 h 1853969"/>
              <a:gd name="connsiteX1" fmla="*/ 2755500 w 3682485"/>
              <a:gd name="connsiteY1" fmla="*/ 1853969 h 1853969"/>
              <a:gd name="connsiteX2" fmla="*/ 1828517 w 3682485"/>
              <a:gd name="connsiteY2" fmla="*/ 926985 h 1853969"/>
              <a:gd name="connsiteX3" fmla="*/ 901534 w 3682485"/>
              <a:gd name="connsiteY3" fmla="*/ 1853969 h 1853969"/>
              <a:gd name="connsiteX4" fmla="*/ 293606 w 3682485"/>
              <a:gd name="connsiteY4" fmla="*/ 1853969 h 1853969"/>
              <a:gd name="connsiteX5" fmla="*/ 0 w 3682485"/>
              <a:gd name="connsiteY5" fmla="*/ 1560363 h 1853969"/>
              <a:gd name="connsiteX6" fmla="*/ 12215 w 3682485"/>
              <a:gd name="connsiteY6" fmla="*/ 1480329 h 1853969"/>
              <a:gd name="connsiteX7" fmla="*/ 1828517 w 3682485"/>
              <a:gd name="connsiteY7" fmla="*/ 0 h 1853969"/>
              <a:gd name="connsiteX8" fmla="*/ 3682485 w 3682485"/>
              <a:gd name="connsiteY8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82485" h="1853969">
                <a:moveTo>
                  <a:pt x="3682485" y="1853969"/>
                </a:moveTo>
                <a:lnTo>
                  <a:pt x="2755500" y="1853969"/>
                </a:lnTo>
                <a:cubicBezTo>
                  <a:pt x="2755500" y="1342010"/>
                  <a:pt x="2340476" y="926985"/>
                  <a:pt x="1828517" y="926985"/>
                </a:cubicBezTo>
                <a:cubicBezTo>
                  <a:pt x="1316558" y="926985"/>
                  <a:pt x="901534" y="1342010"/>
                  <a:pt x="901534" y="1853969"/>
                </a:cubicBezTo>
                <a:lnTo>
                  <a:pt x="293606" y="1853969"/>
                </a:lnTo>
                <a:lnTo>
                  <a:pt x="0" y="1560363"/>
                </a:lnTo>
                <a:lnTo>
                  <a:pt x="12215" y="1480329"/>
                </a:lnTo>
                <a:cubicBezTo>
                  <a:pt x="185091" y="635508"/>
                  <a:pt x="932589" y="0"/>
                  <a:pt x="1828517" y="0"/>
                </a:cubicBezTo>
                <a:cubicBezTo>
                  <a:pt x="2852434" y="0"/>
                  <a:pt x="3682485" y="830051"/>
                  <a:pt x="368248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508000" dist="101600" dir="96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0E8189B-747E-48AE-99A9-1BEE680125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 flipH="1" flipV="1">
            <a:off x="8711129" y="3843994"/>
            <a:ext cx="3644147" cy="2149759"/>
          </a:xfrm>
          <a:custGeom>
            <a:avLst/>
            <a:gdLst>
              <a:gd name="connsiteX0" fmla="*/ 3644147 w 3644147"/>
              <a:gd name="connsiteY0" fmla="*/ 2149759 h 2149759"/>
              <a:gd name="connsiteX1" fmla="*/ 2717163 w 3644147"/>
              <a:gd name="connsiteY1" fmla="*/ 2149759 h 2149759"/>
              <a:gd name="connsiteX2" fmla="*/ 1790179 w 3644147"/>
              <a:gd name="connsiteY2" fmla="*/ 1074881 h 2149759"/>
              <a:gd name="connsiteX3" fmla="*/ 863196 w 3644147"/>
              <a:gd name="connsiteY3" fmla="*/ 2149759 h 2149759"/>
              <a:gd name="connsiteX4" fmla="*/ 551057 w 3644147"/>
              <a:gd name="connsiteY4" fmla="*/ 2149759 h 2149759"/>
              <a:gd name="connsiteX5" fmla="*/ 0 w 3644147"/>
              <a:gd name="connsiteY5" fmla="*/ 1598702 h 2149759"/>
              <a:gd name="connsiteX6" fmla="*/ 19562 w 3644147"/>
              <a:gd name="connsiteY6" fmla="*/ 1510486 h 2149759"/>
              <a:gd name="connsiteX7" fmla="*/ 1790179 w 3644147"/>
              <a:gd name="connsiteY7" fmla="*/ 0 h 2149759"/>
              <a:gd name="connsiteX8" fmla="*/ 3644147 w 3644147"/>
              <a:gd name="connsiteY8" fmla="*/ 2149759 h 214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44147" h="2149759">
                <a:moveTo>
                  <a:pt x="3644147" y="2149759"/>
                </a:moveTo>
                <a:lnTo>
                  <a:pt x="2717163" y="2149759"/>
                </a:lnTo>
                <a:cubicBezTo>
                  <a:pt x="2717162" y="1556120"/>
                  <a:pt x="2302138" y="1074880"/>
                  <a:pt x="1790179" y="1074881"/>
                </a:cubicBezTo>
                <a:cubicBezTo>
                  <a:pt x="1278220" y="1074880"/>
                  <a:pt x="863196" y="1556119"/>
                  <a:pt x="863196" y="2149759"/>
                </a:cubicBezTo>
                <a:lnTo>
                  <a:pt x="551057" y="2149759"/>
                </a:lnTo>
                <a:lnTo>
                  <a:pt x="0" y="1598702"/>
                </a:lnTo>
                <a:lnTo>
                  <a:pt x="19562" y="1510486"/>
                </a:lnTo>
                <a:cubicBezTo>
                  <a:pt x="254295" y="635388"/>
                  <a:pt x="958246" y="0"/>
                  <a:pt x="1790179" y="0"/>
                </a:cubicBezTo>
                <a:cubicBezTo>
                  <a:pt x="2814097" y="0"/>
                  <a:pt x="3644147" y="962481"/>
                  <a:pt x="3644147" y="2149759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6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18E67-D7CC-D38C-5448-C6E23201E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1874" y="2739752"/>
            <a:ext cx="6493387" cy="3040458"/>
          </a:xfrm>
        </p:spPr>
        <p:txBody>
          <a:bodyPr vert="horz" wrap="square" lIns="0" tIns="0" rIns="0" bIns="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chemeClr val="tx1"/>
                </a:solidFill>
                <a:latin typeface="Times New Roman"/>
                <a:cs typeface="Times New Roman"/>
              </a:rPr>
              <a:t>Decision-Making Scenarios:</a:t>
            </a:r>
            <a:r>
              <a:rPr lang="en-US" sz="1800" dirty="0">
                <a:solidFill>
                  <a:schemeClr val="tx1"/>
                </a:solidFill>
                <a:latin typeface="Times New Roman"/>
                <a:cs typeface="Times New Roman"/>
              </a:rPr>
              <a:t> Present players with various situations requiring moral choices related to kindness and manners. </a:t>
            </a:r>
          </a:p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Progression System: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 Implement a scoring or reward system that incentivizes positive behavior and encourages players to strive for continuous improvement.</a:t>
            </a:r>
          </a:p>
          <a:p>
            <a:pPr>
              <a:lnSpc>
                <a:spcPct val="100000"/>
              </a:lnSpc>
            </a:pPr>
            <a:r>
              <a:rPr lang="en-US" sz="1800" b="1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Helpline Contact:</a:t>
            </a:r>
            <a:r>
              <a:rPr lang="en-US" sz="1800" dirty="0">
                <a:solidFill>
                  <a:schemeClr val="tx1"/>
                </a:solidFill>
                <a:latin typeface="Times New Roman"/>
                <a:ea typeface="+mn-lt"/>
                <a:cs typeface="+mn-lt"/>
              </a:rPr>
              <a:t> A helpline to childcare and protection service is provided to further promote child safety in case of any issues that may harm the child. </a:t>
            </a:r>
            <a:endParaRPr lang="en-US" sz="1800">
              <a:solidFill>
                <a:schemeClr val="tx1"/>
              </a:solidFill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9DE43D0-73AC-46B4-A39F-E66967A1F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0021470" y="292006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03C343E-7EAC-4512-955A-33B1833F2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 flipH="1" flipV="1">
            <a:off x="11901768" y="4915975"/>
            <a:ext cx="214196" cy="701949"/>
          </a:xfrm>
          <a:custGeom>
            <a:avLst/>
            <a:gdLst>
              <a:gd name="connsiteX0" fmla="*/ 128682 w 214196"/>
              <a:gd name="connsiteY0" fmla="*/ 9479 h 701949"/>
              <a:gd name="connsiteX1" fmla="*/ 214196 w 214196"/>
              <a:gd name="connsiteY1" fmla="*/ 466589 h 701949"/>
              <a:gd name="connsiteX2" fmla="*/ 213337 w 214196"/>
              <a:gd name="connsiteY2" fmla="*/ 503724 h 701949"/>
              <a:gd name="connsiteX3" fmla="*/ 15112 w 214196"/>
              <a:gd name="connsiteY3" fmla="*/ 701949 h 701949"/>
              <a:gd name="connsiteX4" fmla="*/ 8417 w 214196"/>
              <a:gd name="connsiteY4" fmla="*/ 648207 h 701949"/>
              <a:gd name="connsiteX5" fmla="*/ 0 w 214196"/>
              <a:gd name="connsiteY5" fmla="*/ 466589 h 701949"/>
              <a:gd name="connsiteX6" fmla="*/ 107098 w 214196"/>
              <a:gd name="connsiteY6" fmla="*/ 0 h 701949"/>
              <a:gd name="connsiteX7" fmla="*/ 128682 w 214196"/>
              <a:gd name="connsiteY7" fmla="*/ 9479 h 701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4196" h="701949">
                <a:moveTo>
                  <a:pt x="128682" y="9479"/>
                </a:moveTo>
                <a:cubicBezTo>
                  <a:pt x="177485" y="52987"/>
                  <a:pt x="214196" y="241110"/>
                  <a:pt x="214196" y="466589"/>
                </a:cubicBezTo>
                <a:lnTo>
                  <a:pt x="213337" y="503724"/>
                </a:lnTo>
                <a:lnTo>
                  <a:pt x="15112" y="701949"/>
                </a:lnTo>
                <a:lnTo>
                  <a:pt x="8417" y="648207"/>
                </a:lnTo>
                <a:cubicBezTo>
                  <a:pt x="2997" y="592384"/>
                  <a:pt x="0" y="531011"/>
                  <a:pt x="0" y="466589"/>
                </a:cubicBezTo>
                <a:cubicBezTo>
                  <a:pt x="0" y="208899"/>
                  <a:pt x="47949" y="0"/>
                  <a:pt x="107098" y="0"/>
                </a:cubicBezTo>
                <a:cubicBezTo>
                  <a:pt x="114492" y="0"/>
                  <a:pt x="121710" y="3264"/>
                  <a:pt x="128682" y="9479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43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2BDF2F-EFBE-50DC-CB92-23E42DAFF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711" y="1575044"/>
            <a:ext cx="3565524" cy="1997855"/>
          </a:xfrm>
        </p:spPr>
        <p:txBody>
          <a:bodyPr wrap="square" anchor="b">
            <a:normAutofit/>
          </a:bodyPr>
          <a:lstStyle/>
          <a:p>
            <a:r>
              <a:rPr lang="en-US"/>
              <a:t>Design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F2D4ED5-DC78-4C88-97AA-483206C53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70793" y="0"/>
            <a:ext cx="1468514" cy="1521012"/>
            <a:chOff x="5236793" y="2432482"/>
            <a:chExt cx="1468514" cy="1521012"/>
          </a:xfrm>
        </p:grpSpPr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0DE0B65A-4839-40B2-BA92-1464FEADB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842A0A68-39DD-4DA7-BAD5-63B9C139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">
              <a:extLst>
                <a:ext uri="{FF2B5EF4-FFF2-40B4-BE49-F238E27FC236}">
                  <a16:creationId xmlns:a16="http://schemas.microsoft.com/office/drawing/2014/main" id="{21A69E50-7E10-45C3-B4F2-19DBA774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5" name="Oval 34">
            <a:extLst>
              <a:ext uri="{FF2B5EF4-FFF2-40B4-BE49-F238E27FC236}">
                <a16:creationId xmlns:a16="http://schemas.microsoft.com/office/drawing/2014/main" id="{D166A8AB-8924-421C-BCED-B54DBC40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7897" y="549718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A2657AFD-2F27-4834-3743-AF1ACE7B6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8556" y="5735076"/>
            <a:ext cx="3565525" cy="341551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rgbClr val="FFFFFF">
                    <a:alpha val="60000"/>
                  </a:srgbClr>
                </a:solidFill>
                <a:ea typeface="Source Sans Pro"/>
              </a:rPr>
              <a:t>Main Menu Screen:</a:t>
            </a:r>
          </a:p>
        </p:txBody>
      </p:sp>
      <p:pic>
        <p:nvPicPr>
          <p:cNvPr id="6" name="Content Placeholder 5" descr="A group of children sitting on a beach looking at the ocean&#10;&#10;Description automatically generated">
            <a:extLst>
              <a:ext uri="{FF2B5EF4-FFF2-40B4-BE49-F238E27FC236}">
                <a16:creationId xmlns:a16="http://schemas.microsoft.com/office/drawing/2014/main" id="{9D74028B-138E-B839-DCB2-A3AD12033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4131" y="1571642"/>
            <a:ext cx="7090237" cy="3988257"/>
          </a:xfrm>
          <a:custGeom>
            <a:avLst/>
            <a:gdLst/>
            <a:ahLst/>
            <a:cxnLst/>
            <a:rect l="l" t="t" r="r" b="b"/>
            <a:pathLst>
              <a:path w="7090237" h="5759451">
                <a:moveTo>
                  <a:pt x="0" y="0"/>
                </a:moveTo>
                <a:lnTo>
                  <a:pt x="7090237" y="0"/>
                </a:lnTo>
                <a:lnTo>
                  <a:pt x="7090237" y="5759451"/>
                </a:lnTo>
                <a:lnTo>
                  <a:pt x="0" y="57594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31391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2BDF2F-EFBE-50DC-CB92-23E42DAFF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0711" y="2190506"/>
            <a:ext cx="3565524" cy="1997855"/>
          </a:xfrm>
        </p:spPr>
        <p:txBody>
          <a:bodyPr wrap="square" anchor="b">
            <a:normAutofit/>
          </a:bodyPr>
          <a:lstStyle/>
          <a:p>
            <a:r>
              <a:rPr lang="en-US" dirty="0"/>
              <a:t>Design</a:t>
            </a:r>
            <a:br>
              <a:rPr lang="en-US" dirty="0"/>
            </a:br>
            <a:r>
              <a:rPr lang="en-US"/>
              <a:t>(Contd.)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F2D4ED5-DC78-4C88-97AA-483206C53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70793" y="0"/>
            <a:ext cx="1468514" cy="1521012"/>
            <a:chOff x="5236793" y="2432482"/>
            <a:chExt cx="1468514" cy="1521012"/>
          </a:xfrm>
        </p:grpSpPr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0DE0B65A-4839-40B2-BA92-1464FEADB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842A0A68-39DD-4DA7-BAD5-63B9C139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">
              <a:extLst>
                <a:ext uri="{FF2B5EF4-FFF2-40B4-BE49-F238E27FC236}">
                  <a16:creationId xmlns:a16="http://schemas.microsoft.com/office/drawing/2014/main" id="{21A69E50-7E10-45C3-B4F2-19DBA774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5" name="Oval 34">
            <a:extLst>
              <a:ext uri="{FF2B5EF4-FFF2-40B4-BE49-F238E27FC236}">
                <a16:creationId xmlns:a16="http://schemas.microsoft.com/office/drawing/2014/main" id="{D166A8AB-8924-421C-BCED-B54DBC40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7897" y="549718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A2657AFD-2F27-4834-3743-AF1ACE7B62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6479" y="5735076"/>
            <a:ext cx="3565525" cy="341551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ea typeface="Source Sans Pro"/>
              </a:rPr>
              <a:t>In-Game Screen:</a:t>
            </a:r>
          </a:p>
        </p:txBody>
      </p:sp>
      <p:pic>
        <p:nvPicPr>
          <p:cNvPr id="6" name="Content Placeholder 5" descr="A house with a red roof&#10;&#10;Description automatically generated">
            <a:extLst>
              <a:ext uri="{FF2B5EF4-FFF2-40B4-BE49-F238E27FC236}">
                <a16:creationId xmlns:a16="http://schemas.microsoft.com/office/drawing/2014/main" id="{9D74028B-138E-B839-DCB2-A3AD12033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4132" y="1571642"/>
            <a:ext cx="7090234" cy="3988257"/>
          </a:xfrm>
          <a:custGeom>
            <a:avLst/>
            <a:gdLst/>
            <a:ahLst/>
            <a:cxnLst/>
            <a:rect l="l" t="t" r="r" b="b"/>
            <a:pathLst>
              <a:path w="7090237" h="5759451">
                <a:moveTo>
                  <a:pt x="0" y="0"/>
                </a:moveTo>
                <a:lnTo>
                  <a:pt x="7090237" y="0"/>
                </a:lnTo>
                <a:lnTo>
                  <a:pt x="7090237" y="5759451"/>
                </a:lnTo>
                <a:lnTo>
                  <a:pt x="0" y="57594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69525944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3DFloatVTI</vt:lpstr>
      <vt:lpstr>RIGHTS-QUEST FIRST MINI-PROJECT REVIEW </vt:lpstr>
      <vt:lpstr>Problem Statement</vt:lpstr>
      <vt:lpstr>Objective and Scope</vt:lpstr>
      <vt:lpstr>Literature Review</vt:lpstr>
      <vt:lpstr>Requirement Analysis: Data Collection</vt:lpstr>
      <vt:lpstr>Requirement Analysis: Functional</vt:lpstr>
      <vt:lpstr>Requirement Analysis: Non-Functional </vt:lpstr>
      <vt:lpstr>Design</vt:lpstr>
      <vt:lpstr>Design (Contd.)</vt:lpstr>
      <vt:lpstr>Module Description</vt:lpstr>
      <vt:lpstr>Module Description (Contd.)</vt:lpstr>
      <vt:lpstr>Technology Stack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288</cp:revision>
  <dcterms:created xsi:type="dcterms:W3CDTF">2024-04-01T14:57:38Z</dcterms:created>
  <dcterms:modified xsi:type="dcterms:W3CDTF">2024-04-02T18:47:09Z</dcterms:modified>
</cp:coreProperties>
</file>